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0" r:id="rId4"/>
  </p:sldMasterIdLst>
  <p:notesMasterIdLst>
    <p:notesMasterId r:id="rId19"/>
  </p:notesMasterIdLst>
  <p:sldIdLst>
    <p:sldId id="266" r:id="rId5"/>
    <p:sldId id="267" r:id="rId6"/>
    <p:sldId id="277" r:id="rId7"/>
    <p:sldId id="280" r:id="rId8"/>
    <p:sldId id="268" r:id="rId9"/>
    <p:sldId id="269" r:id="rId10"/>
    <p:sldId id="270" r:id="rId11"/>
    <p:sldId id="272" r:id="rId12"/>
    <p:sldId id="278" r:id="rId13"/>
    <p:sldId id="279" r:id="rId14"/>
    <p:sldId id="273" r:id="rId15"/>
    <p:sldId id="274" r:id="rId16"/>
    <p:sldId id="271"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04" y="6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CB620-2783-4D9D-8261-347C0B139B9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F57538C-1C2A-4B21-BA96-D4BB901E0641}">
      <dgm:prSet/>
      <dgm:spPr/>
      <dgm:t>
        <a:bodyPr/>
        <a:lstStyle/>
        <a:p>
          <a:r>
            <a:rPr lang="en-US" b="0" i="0" baseline="0"/>
            <a:t>Determines the house prices based on statistics.</a:t>
          </a:r>
          <a:endParaRPr lang="en-US"/>
        </a:p>
      </dgm:t>
    </dgm:pt>
    <dgm:pt modelId="{A74A981D-E69F-4BB9-9CC6-75B8A67074C0}" type="parTrans" cxnId="{27816396-7994-41FB-8457-6B53A50FE757}">
      <dgm:prSet/>
      <dgm:spPr/>
      <dgm:t>
        <a:bodyPr/>
        <a:lstStyle/>
        <a:p>
          <a:endParaRPr lang="en-US"/>
        </a:p>
      </dgm:t>
    </dgm:pt>
    <dgm:pt modelId="{818F9FEF-A603-4E0E-8DD9-2808951170FE}" type="sibTrans" cxnId="{27816396-7994-41FB-8457-6B53A50FE757}">
      <dgm:prSet/>
      <dgm:spPr/>
      <dgm:t>
        <a:bodyPr/>
        <a:lstStyle/>
        <a:p>
          <a:endParaRPr lang="en-US"/>
        </a:p>
      </dgm:t>
    </dgm:pt>
    <dgm:pt modelId="{6F000995-AC89-464A-998C-46B97B2C955C}">
      <dgm:prSet/>
      <dgm:spPr/>
      <dgm:t>
        <a:bodyPr/>
        <a:lstStyle/>
        <a:p>
          <a:r>
            <a:rPr lang="en-US" b="0" i="0" baseline="0"/>
            <a:t>Prices vary depending on several factors like location, area, age, number of rooms, etc.</a:t>
          </a:r>
          <a:endParaRPr lang="en-US"/>
        </a:p>
      </dgm:t>
    </dgm:pt>
    <dgm:pt modelId="{098BF401-087A-4794-83EE-6FDE329549A7}" type="parTrans" cxnId="{D729014B-0DEA-447C-AEEB-068DA1F3ACCF}">
      <dgm:prSet/>
      <dgm:spPr/>
      <dgm:t>
        <a:bodyPr/>
        <a:lstStyle/>
        <a:p>
          <a:endParaRPr lang="en-US"/>
        </a:p>
      </dgm:t>
    </dgm:pt>
    <dgm:pt modelId="{279FA4CA-BF6E-460F-800E-ECF0F83213B6}" type="sibTrans" cxnId="{D729014B-0DEA-447C-AEEB-068DA1F3ACCF}">
      <dgm:prSet/>
      <dgm:spPr/>
      <dgm:t>
        <a:bodyPr/>
        <a:lstStyle/>
        <a:p>
          <a:endParaRPr lang="en-US"/>
        </a:p>
      </dgm:t>
    </dgm:pt>
    <dgm:pt modelId="{AF101E2E-527E-4C8B-80EC-6DD556235D2A}">
      <dgm:prSet/>
      <dgm:spPr/>
      <dgm:t>
        <a:bodyPr/>
        <a:lstStyle/>
        <a:p>
          <a:r>
            <a:rPr lang="en-US" b="0" i="0" baseline="0"/>
            <a:t>Due to urbanization and industrialization, the cost of houses has significantly increased.</a:t>
          </a:r>
          <a:endParaRPr lang="en-US"/>
        </a:p>
      </dgm:t>
    </dgm:pt>
    <dgm:pt modelId="{E835CBF1-0590-4542-A659-93BF4BE67538}" type="parTrans" cxnId="{E3CAC12C-9E3B-40DF-9FC8-8A07242FF03F}">
      <dgm:prSet/>
      <dgm:spPr/>
      <dgm:t>
        <a:bodyPr/>
        <a:lstStyle/>
        <a:p>
          <a:endParaRPr lang="en-US"/>
        </a:p>
      </dgm:t>
    </dgm:pt>
    <dgm:pt modelId="{5F7F05B9-BEE7-4F97-8CB4-C3C03BE1BEAE}" type="sibTrans" cxnId="{E3CAC12C-9E3B-40DF-9FC8-8A07242FF03F}">
      <dgm:prSet/>
      <dgm:spPr/>
      <dgm:t>
        <a:bodyPr/>
        <a:lstStyle/>
        <a:p>
          <a:endParaRPr lang="en-US"/>
        </a:p>
      </dgm:t>
    </dgm:pt>
    <dgm:pt modelId="{DEE38547-DF50-43E9-8D3D-42A9B749FE9D}">
      <dgm:prSet/>
      <dgm:spPr/>
      <dgm:t>
        <a:bodyPr/>
        <a:lstStyle/>
        <a:p>
          <a:r>
            <a:rPr lang="en-US" baseline="0"/>
            <a:t>The growth of the country's economy is significantly influenced by real estate, which plays a critical role in economic development.</a:t>
          </a:r>
          <a:endParaRPr lang="en-US"/>
        </a:p>
      </dgm:t>
    </dgm:pt>
    <dgm:pt modelId="{32F14605-ADEC-4449-82F3-7B43DA916F6A}" type="parTrans" cxnId="{E8A8DDDE-EBBA-4B25-8A51-E88311ECB0BC}">
      <dgm:prSet/>
      <dgm:spPr/>
      <dgm:t>
        <a:bodyPr/>
        <a:lstStyle/>
        <a:p>
          <a:endParaRPr lang="en-US"/>
        </a:p>
      </dgm:t>
    </dgm:pt>
    <dgm:pt modelId="{6EA9BEF7-4A24-4BD0-801B-D923452C7BB6}" type="sibTrans" cxnId="{E8A8DDDE-EBBA-4B25-8A51-E88311ECB0BC}">
      <dgm:prSet/>
      <dgm:spPr/>
      <dgm:t>
        <a:bodyPr/>
        <a:lstStyle/>
        <a:p>
          <a:endParaRPr lang="en-US"/>
        </a:p>
      </dgm:t>
    </dgm:pt>
    <dgm:pt modelId="{03C78A74-AB3F-4610-A0AE-446BCD2D2925}">
      <dgm:prSet/>
      <dgm:spPr/>
      <dgm:t>
        <a:bodyPr/>
        <a:lstStyle/>
        <a:p>
          <a:r>
            <a:rPr lang="en-US" baseline="0"/>
            <a:t>Rising home prices are indicative of a strong economy, while declining home prices are indicative of a weak economy.</a:t>
          </a:r>
          <a:endParaRPr lang="en-US"/>
        </a:p>
      </dgm:t>
    </dgm:pt>
    <dgm:pt modelId="{6322C008-687F-405B-9321-3099CE5F9167}" type="parTrans" cxnId="{EF0C7C84-A76A-48BF-ADB7-41D1EB1EB044}">
      <dgm:prSet/>
      <dgm:spPr/>
      <dgm:t>
        <a:bodyPr/>
        <a:lstStyle/>
        <a:p>
          <a:endParaRPr lang="en-US"/>
        </a:p>
      </dgm:t>
    </dgm:pt>
    <dgm:pt modelId="{260C18D4-AF18-432F-A95A-E35F026BF6F0}" type="sibTrans" cxnId="{EF0C7C84-A76A-48BF-ADB7-41D1EB1EB044}">
      <dgm:prSet/>
      <dgm:spPr/>
      <dgm:t>
        <a:bodyPr/>
        <a:lstStyle/>
        <a:p>
          <a:endParaRPr lang="en-US"/>
        </a:p>
      </dgm:t>
    </dgm:pt>
    <dgm:pt modelId="{23A28E8A-9ECB-4421-BD2A-141DD52A290D}" type="pres">
      <dgm:prSet presAssocID="{936CB620-2783-4D9D-8261-347C0B139B95}" presName="linear" presStyleCnt="0">
        <dgm:presLayoutVars>
          <dgm:animLvl val="lvl"/>
          <dgm:resizeHandles val="exact"/>
        </dgm:presLayoutVars>
      </dgm:prSet>
      <dgm:spPr/>
    </dgm:pt>
    <dgm:pt modelId="{065715E3-3D96-4415-B7BD-6827FB8DD11F}" type="pres">
      <dgm:prSet presAssocID="{7F57538C-1C2A-4B21-BA96-D4BB901E0641}" presName="parentText" presStyleLbl="node1" presStyleIdx="0" presStyleCnt="5">
        <dgm:presLayoutVars>
          <dgm:chMax val="0"/>
          <dgm:bulletEnabled val="1"/>
        </dgm:presLayoutVars>
      </dgm:prSet>
      <dgm:spPr/>
    </dgm:pt>
    <dgm:pt modelId="{FFFC6B65-A21A-4860-B64C-9A5A1E0A7DE8}" type="pres">
      <dgm:prSet presAssocID="{818F9FEF-A603-4E0E-8DD9-2808951170FE}" presName="spacer" presStyleCnt="0"/>
      <dgm:spPr/>
    </dgm:pt>
    <dgm:pt modelId="{7EC98B06-6FCF-4592-A0E4-AA12F99BC8B4}" type="pres">
      <dgm:prSet presAssocID="{6F000995-AC89-464A-998C-46B97B2C955C}" presName="parentText" presStyleLbl="node1" presStyleIdx="1" presStyleCnt="5">
        <dgm:presLayoutVars>
          <dgm:chMax val="0"/>
          <dgm:bulletEnabled val="1"/>
        </dgm:presLayoutVars>
      </dgm:prSet>
      <dgm:spPr/>
    </dgm:pt>
    <dgm:pt modelId="{4DD285C1-2D99-4E10-85C7-57146E85BDDB}" type="pres">
      <dgm:prSet presAssocID="{279FA4CA-BF6E-460F-800E-ECF0F83213B6}" presName="spacer" presStyleCnt="0"/>
      <dgm:spPr/>
    </dgm:pt>
    <dgm:pt modelId="{332F11C0-F481-47D4-9A01-A98F27056307}" type="pres">
      <dgm:prSet presAssocID="{AF101E2E-527E-4C8B-80EC-6DD556235D2A}" presName="parentText" presStyleLbl="node1" presStyleIdx="2" presStyleCnt="5">
        <dgm:presLayoutVars>
          <dgm:chMax val="0"/>
          <dgm:bulletEnabled val="1"/>
        </dgm:presLayoutVars>
      </dgm:prSet>
      <dgm:spPr/>
    </dgm:pt>
    <dgm:pt modelId="{F0784DF1-59E9-4657-A22C-FFB3A8450753}" type="pres">
      <dgm:prSet presAssocID="{5F7F05B9-BEE7-4F97-8CB4-C3C03BE1BEAE}" presName="spacer" presStyleCnt="0"/>
      <dgm:spPr/>
    </dgm:pt>
    <dgm:pt modelId="{7997D76D-A127-4793-B02B-07464841BA70}" type="pres">
      <dgm:prSet presAssocID="{DEE38547-DF50-43E9-8D3D-42A9B749FE9D}" presName="parentText" presStyleLbl="node1" presStyleIdx="3" presStyleCnt="5">
        <dgm:presLayoutVars>
          <dgm:chMax val="0"/>
          <dgm:bulletEnabled val="1"/>
        </dgm:presLayoutVars>
      </dgm:prSet>
      <dgm:spPr/>
    </dgm:pt>
    <dgm:pt modelId="{6428A0DC-311C-4D72-87DF-DE92FB899F29}" type="pres">
      <dgm:prSet presAssocID="{6EA9BEF7-4A24-4BD0-801B-D923452C7BB6}" presName="spacer" presStyleCnt="0"/>
      <dgm:spPr/>
    </dgm:pt>
    <dgm:pt modelId="{BF3732D9-D5BA-4F43-8380-2F7FA2BEA797}" type="pres">
      <dgm:prSet presAssocID="{03C78A74-AB3F-4610-A0AE-446BCD2D2925}" presName="parentText" presStyleLbl="node1" presStyleIdx="4" presStyleCnt="5">
        <dgm:presLayoutVars>
          <dgm:chMax val="0"/>
          <dgm:bulletEnabled val="1"/>
        </dgm:presLayoutVars>
      </dgm:prSet>
      <dgm:spPr/>
    </dgm:pt>
  </dgm:ptLst>
  <dgm:cxnLst>
    <dgm:cxn modelId="{76B43319-A6CF-4506-BE59-2354B608B3BD}" type="presOf" srcId="{DEE38547-DF50-43E9-8D3D-42A9B749FE9D}" destId="{7997D76D-A127-4793-B02B-07464841BA70}" srcOrd="0" destOrd="0" presId="urn:microsoft.com/office/officeart/2005/8/layout/vList2"/>
    <dgm:cxn modelId="{E3CAC12C-9E3B-40DF-9FC8-8A07242FF03F}" srcId="{936CB620-2783-4D9D-8261-347C0B139B95}" destId="{AF101E2E-527E-4C8B-80EC-6DD556235D2A}" srcOrd="2" destOrd="0" parTransId="{E835CBF1-0590-4542-A659-93BF4BE67538}" sibTransId="{5F7F05B9-BEE7-4F97-8CB4-C3C03BE1BEAE}"/>
    <dgm:cxn modelId="{9C60A432-AD27-4A18-B9A0-F5AF57EDEF74}" type="presOf" srcId="{6F000995-AC89-464A-998C-46B97B2C955C}" destId="{7EC98B06-6FCF-4592-A0E4-AA12F99BC8B4}" srcOrd="0" destOrd="0" presId="urn:microsoft.com/office/officeart/2005/8/layout/vList2"/>
    <dgm:cxn modelId="{58B6D63E-474C-45E9-9D52-D3C3BB32EDDB}" type="presOf" srcId="{03C78A74-AB3F-4610-A0AE-446BCD2D2925}" destId="{BF3732D9-D5BA-4F43-8380-2F7FA2BEA797}" srcOrd="0" destOrd="0" presId="urn:microsoft.com/office/officeart/2005/8/layout/vList2"/>
    <dgm:cxn modelId="{D729014B-0DEA-447C-AEEB-068DA1F3ACCF}" srcId="{936CB620-2783-4D9D-8261-347C0B139B95}" destId="{6F000995-AC89-464A-998C-46B97B2C955C}" srcOrd="1" destOrd="0" parTransId="{098BF401-087A-4794-83EE-6FDE329549A7}" sibTransId="{279FA4CA-BF6E-460F-800E-ECF0F83213B6}"/>
    <dgm:cxn modelId="{EF0C7C84-A76A-48BF-ADB7-41D1EB1EB044}" srcId="{936CB620-2783-4D9D-8261-347C0B139B95}" destId="{03C78A74-AB3F-4610-A0AE-446BCD2D2925}" srcOrd="4" destOrd="0" parTransId="{6322C008-687F-405B-9321-3099CE5F9167}" sibTransId="{260C18D4-AF18-432F-A95A-E35F026BF6F0}"/>
    <dgm:cxn modelId="{27816396-7994-41FB-8457-6B53A50FE757}" srcId="{936CB620-2783-4D9D-8261-347C0B139B95}" destId="{7F57538C-1C2A-4B21-BA96-D4BB901E0641}" srcOrd="0" destOrd="0" parTransId="{A74A981D-E69F-4BB9-9CC6-75B8A67074C0}" sibTransId="{818F9FEF-A603-4E0E-8DD9-2808951170FE}"/>
    <dgm:cxn modelId="{64E6939B-2F1E-4962-AAAD-31D3682E9F0D}" type="presOf" srcId="{936CB620-2783-4D9D-8261-347C0B139B95}" destId="{23A28E8A-9ECB-4421-BD2A-141DD52A290D}" srcOrd="0" destOrd="0" presId="urn:microsoft.com/office/officeart/2005/8/layout/vList2"/>
    <dgm:cxn modelId="{E8A8DDDE-EBBA-4B25-8A51-E88311ECB0BC}" srcId="{936CB620-2783-4D9D-8261-347C0B139B95}" destId="{DEE38547-DF50-43E9-8D3D-42A9B749FE9D}" srcOrd="3" destOrd="0" parTransId="{32F14605-ADEC-4449-82F3-7B43DA916F6A}" sibTransId="{6EA9BEF7-4A24-4BD0-801B-D923452C7BB6}"/>
    <dgm:cxn modelId="{821C92F3-2AF1-45E1-9568-9F69F84D4EBD}" type="presOf" srcId="{7F57538C-1C2A-4B21-BA96-D4BB901E0641}" destId="{065715E3-3D96-4415-B7BD-6827FB8DD11F}" srcOrd="0" destOrd="0" presId="urn:microsoft.com/office/officeart/2005/8/layout/vList2"/>
    <dgm:cxn modelId="{31EE81FB-63C9-46DE-94EC-8A14088ED112}" type="presOf" srcId="{AF101E2E-527E-4C8B-80EC-6DD556235D2A}" destId="{332F11C0-F481-47D4-9A01-A98F27056307}" srcOrd="0" destOrd="0" presId="urn:microsoft.com/office/officeart/2005/8/layout/vList2"/>
    <dgm:cxn modelId="{CA85B50C-5F3C-4726-A386-206DA4028B5E}" type="presParOf" srcId="{23A28E8A-9ECB-4421-BD2A-141DD52A290D}" destId="{065715E3-3D96-4415-B7BD-6827FB8DD11F}" srcOrd="0" destOrd="0" presId="urn:microsoft.com/office/officeart/2005/8/layout/vList2"/>
    <dgm:cxn modelId="{1B3F1CBE-7D57-4206-A771-B681AB1CA7BD}" type="presParOf" srcId="{23A28E8A-9ECB-4421-BD2A-141DD52A290D}" destId="{FFFC6B65-A21A-4860-B64C-9A5A1E0A7DE8}" srcOrd="1" destOrd="0" presId="urn:microsoft.com/office/officeart/2005/8/layout/vList2"/>
    <dgm:cxn modelId="{18448E89-9624-4211-9877-03AE9CE1EED9}" type="presParOf" srcId="{23A28E8A-9ECB-4421-BD2A-141DD52A290D}" destId="{7EC98B06-6FCF-4592-A0E4-AA12F99BC8B4}" srcOrd="2" destOrd="0" presId="urn:microsoft.com/office/officeart/2005/8/layout/vList2"/>
    <dgm:cxn modelId="{4F0BDE25-0875-4452-A223-CE665AACBACD}" type="presParOf" srcId="{23A28E8A-9ECB-4421-BD2A-141DD52A290D}" destId="{4DD285C1-2D99-4E10-85C7-57146E85BDDB}" srcOrd="3" destOrd="0" presId="urn:microsoft.com/office/officeart/2005/8/layout/vList2"/>
    <dgm:cxn modelId="{91444582-8F2D-4486-A04E-D0ACFA7F98B0}" type="presParOf" srcId="{23A28E8A-9ECB-4421-BD2A-141DD52A290D}" destId="{332F11C0-F481-47D4-9A01-A98F27056307}" srcOrd="4" destOrd="0" presId="urn:microsoft.com/office/officeart/2005/8/layout/vList2"/>
    <dgm:cxn modelId="{2EF7230D-A1DA-44A1-AB7A-41B915A2FD94}" type="presParOf" srcId="{23A28E8A-9ECB-4421-BD2A-141DD52A290D}" destId="{F0784DF1-59E9-4657-A22C-FFB3A8450753}" srcOrd="5" destOrd="0" presId="urn:microsoft.com/office/officeart/2005/8/layout/vList2"/>
    <dgm:cxn modelId="{0D5AFCFC-D51D-4C50-9A81-9A5CE60830F8}" type="presParOf" srcId="{23A28E8A-9ECB-4421-BD2A-141DD52A290D}" destId="{7997D76D-A127-4793-B02B-07464841BA70}" srcOrd="6" destOrd="0" presId="urn:microsoft.com/office/officeart/2005/8/layout/vList2"/>
    <dgm:cxn modelId="{E6B0E56C-CBBD-4FE9-A168-2A71CD6B0A5C}" type="presParOf" srcId="{23A28E8A-9ECB-4421-BD2A-141DD52A290D}" destId="{6428A0DC-311C-4D72-87DF-DE92FB899F29}" srcOrd="7" destOrd="0" presId="urn:microsoft.com/office/officeart/2005/8/layout/vList2"/>
    <dgm:cxn modelId="{D553862D-3B3C-4F8F-AF8B-278F33645B3C}" type="presParOf" srcId="{23A28E8A-9ECB-4421-BD2A-141DD52A290D}" destId="{BF3732D9-D5BA-4F43-8380-2F7FA2BEA79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1BBFFF-D6E6-47CD-9D1E-FE66AEAE663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EADB7D8-EB61-4CD2-AFF1-8600009D0C1A}">
      <dgm:prSet/>
      <dgm:spPr/>
      <dgm:t>
        <a:bodyPr/>
        <a:lstStyle/>
        <a:p>
          <a:pPr>
            <a:lnSpc>
              <a:spcPct val="100000"/>
            </a:lnSpc>
          </a:pPr>
          <a:r>
            <a:rPr lang="en-US" b="0" i="0"/>
            <a:t>To find the relationship between the variables.</a:t>
          </a:r>
          <a:endParaRPr lang="en-US"/>
        </a:p>
      </dgm:t>
    </dgm:pt>
    <dgm:pt modelId="{B586AB44-8551-4FD9-B61D-E5D1DD596E17}" type="parTrans" cxnId="{2E8B6844-CCF2-47FB-BF7C-600BA2A22953}">
      <dgm:prSet/>
      <dgm:spPr/>
      <dgm:t>
        <a:bodyPr/>
        <a:lstStyle/>
        <a:p>
          <a:endParaRPr lang="en-US"/>
        </a:p>
      </dgm:t>
    </dgm:pt>
    <dgm:pt modelId="{23D308B6-A591-48BA-9AD8-86648B34E216}" type="sibTrans" cxnId="{2E8B6844-CCF2-47FB-BF7C-600BA2A22953}">
      <dgm:prSet/>
      <dgm:spPr/>
      <dgm:t>
        <a:bodyPr/>
        <a:lstStyle/>
        <a:p>
          <a:pPr>
            <a:lnSpc>
              <a:spcPct val="100000"/>
            </a:lnSpc>
          </a:pPr>
          <a:endParaRPr lang="en-US"/>
        </a:p>
      </dgm:t>
    </dgm:pt>
    <dgm:pt modelId="{6DF30616-DD30-4179-84BB-02508971A8DA}">
      <dgm:prSet/>
      <dgm:spPr/>
      <dgm:t>
        <a:bodyPr/>
        <a:lstStyle/>
        <a:p>
          <a:pPr>
            <a:lnSpc>
              <a:spcPct val="100000"/>
            </a:lnSpc>
          </a:pPr>
          <a:r>
            <a:rPr lang="en-US" b="0" i="0"/>
            <a:t>To develop a model for predicting the price of the homes with the available independent variables.</a:t>
          </a:r>
          <a:endParaRPr lang="en-US"/>
        </a:p>
      </dgm:t>
    </dgm:pt>
    <dgm:pt modelId="{41241E67-0EAC-4939-A89C-FCE7DCF5BE30}" type="parTrans" cxnId="{C8A2D287-B960-46C9-A0AB-64C68AB1CB90}">
      <dgm:prSet/>
      <dgm:spPr/>
      <dgm:t>
        <a:bodyPr/>
        <a:lstStyle/>
        <a:p>
          <a:endParaRPr lang="en-US"/>
        </a:p>
      </dgm:t>
    </dgm:pt>
    <dgm:pt modelId="{3E4EBC33-1312-4A17-B968-9F946551F6FC}" type="sibTrans" cxnId="{C8A2D287-B960-46C9-A0AB-64C68AB1CB90}">
      <dgm:prSet/>
      <dgm:spPr/>
      <dgm:t>
        <a:bodyPr/>
        <a:lstStyle/>
        <a:p>
          <a:pPr>
            <a:lnSpc>
              <a:spcPct val="100000"/>
            </a:lnSpc>
          </a:pPr>
          <a:endParaRPr lang="en-US"/>
        </a:p>
      </dgm:t>
    </dgm:pt>
    <dgm:pt modelId="{909DD2F4-49B7-4BEA-B348-1A8E8BD637FE}">
      <dgm:prSet/>
      <dgm:spPr/>
      <dgm:t>
        <a:bodyPr/>
        <a:lstStyle/>
        <a:p>
          <a:pPr>
            <a:lnSpc>
              <a:spcPct val="100000"/>
            </a:lnSpc>
          </a:pPr>
          <a:r>
            <a:rPr lang="en-US" b="0" i="0"/>
            <a:t>To find the significance of the variables in predicting the price of the homes.</a:t>
          </a:r>
          <a:endParaRPr lang="en-US"/>
        </a:p>
      </dgm:t>
    </dgm:pt>
    <dgm:pt modelId="{15CF8A4B-9EC6-4309-B57B-E6C2212C23CC}" type="parTrans" cxnId="{7AA7F6F3-23AB-44DB-B5EF-B4EE41F78E22}">
      <dgm:prSet/>
      <dgm:spPr/>
      <dgm:t>
        <a:bodyPr/>
        <a:lstStyle/>
        <a:p>
          <a:endParaRPr lang="en-US"/>
        </a:p>
      </dgm:t>
    </dgm:pt>
    <dgm:pt modelId="{CB9DDB48-5370-4CFC-9471-FD31609A4750}" type="sibTrans" cxnId="{7AA7F6F3-23AB-44DB-B5EF-B4EE41F78E22}">
      <dgm:prSet/>
      <dgm:spPr/>
      <dgm:t>
        <a:bodyPr/>
        <a:lstStyle/>
        <a:p>
          <a:pPr>
            <a:lnSpc>
              <a:spcPct val="100000"/>
            </a:lnSpc>
          </a:pPr>
          <a:endParaRPr lang="en-US"/>
        </a:p>
      </dgm:t>
    </dgm:pt>
    <dgm:pt modelId="{0771C671-4DF3-4FEB-9D10-871EC8D10431}">
      <dgm:prSet/>
      <dgm:spPr/>
      <dgm:t>
        <a:bodyPr/>
        <a:lstStyle/>
        <a:p>
          <a:pPr>
            <a:lnSpc>
              <a:spcPct val="100000"/>
            </a:lnSpc>
          </a:pPr>
          <a:r>
            <a:rPr lang="en-US" b="0" i="0"/>
            <a:t>To find the exact variation of the prices based on the independent variables.</a:t>
          </a:r>
          <a:endParaRPr lang="en-US"/>
        </a:p>
      </dgm:t>
    </dgm:pt>
    <dgm:pt modelId="{120FBED6-F739-4753-BAF5-C3449E655B68}" type="parTrans" cxnId="{542962AD-1A90-4575-B043-D7E9C9F92B3A}">
      <dgm:prSet/>
      <dgm:spPr/>
      <dgm:t>
        <a:bodyPr/>
        <a:lstStyle/>
        <a:p>
          <a:endParaRPr lang="en-US"/>
        </a:p>
      </dgm:t>
    </dgm:pt>
    <dgm:pt modelId="{96781088-5041-426F-92CD-692C27AB6A94}" type="sibTrans" cxnId="{542962AD-1A90-4575-B043-D7E9C9F92B3A}">
      <dgm:prSet/>
      <dgm:spPr/>
      <dgm:t>
        <a:bodyPr/>
        <a:lstStyle/>
        <a:p>
          <a:pPr>
            <a:lnSpc>
              <a:spcPct val="100000"/>
            </a:lnSpc>
          </a:pPr>
          <a:endParaRPr lang="en-US"/>
        </a:p>
      </dgm:t>
    </dgm:pt>
    <dgm:pt modelId="{02654CE7-ACDD-4C85-9636-0F3CC75874D1}">
      <dgm:prSet/>
      <dgm:spPr/>
      <dgm:t>
        <a:bodyPr/>
        <a:lstStyle/>
        <a:p>
          <a:pPr>
            <a:lnSpc>
              <a:spcPct val="100000"/>
            </a:lnSpc>
          </a:pPr>
          <a:r>
            <a:rPr lang="en-US" b="0" i="0"/>
            <a:t>To find how well the variables define the price of homes.</a:t>
          </a:r>
          <a:endParaRPr lang="en-US"/>
        </a:p>
      </dgm:t>
    </dgm:pt>
    <dgm:pt modelId="{2BA9136F-D460-400C-8BC9-89B725166BA5}" type="parTrans" cxnId="{D126ECF7-C6B9-49C2-943A-04A9D8D3322F}">
      <dgm:prSet/>
      <dgm:spPr/>
      <dgm:t>
        <a:bodyPr/>
        <a:lstStyle/>
        <a:p>
          <a:endParaRPr lang="en-US"/>
        </a:p>
      </dgm:t>
    </dgm:pt>
    <dgm:pt modelId="{B5003750-58D0-44EA-B8D8-ECE6EBF0982B}" type="sibTrans" cxnId="{D126ECF7-C6B9-49C2-943A-04A9D8D3322F}">
      <dgm:prSet/>
      <dgm:spPr/>
      <dgm:t>
        <a:bodyPr/>
        <a:lstStyle/>
        <a:p>
          <a:endParaRPr lang="en-US"/>
        </a:p>
      </dgm:t>
    </dgm:pt>
    <dgm:pt modelId="{B32B445B-B0DB-4528-812F-ABC10B8B7771}" type="pres">
      <dgm:prSet presAssocID="{1E1BBFFF-D6E6-47CD-9D1E-FE66AEAE663C}" presName="root" presStyleCnt="0">
        <dgm:presLayoutVars>
          <dgm:dir/>
          <dgm:resizeHandles val="exact"/>
        </dgm:presLayoutVars>
      </dgm:prSet>
      <dgm:spPr/>
    </dgm:pt>
    <dgm:pt modelId="{BDA239C5-23D3-4143-8AD7-AD093E576631}" type="pres">
      <dgm:prSet presAssocID="{1E1BBFFF-D6E6-47CD-9D1E-FE66AEAE663C}" presName="container" presStyleCnt="0">
        <dgm:presLayoutVars>
          <dgm:dir/>
          <dgm:resizeHandles val="exact"/>
        </dgm:presLayoutVars>
      </dgm:prSet>
      <dgm:spPr/>
    </dgm:pt>
    <dgm:pt modelId="{47D04332-6221-4228-8EB1-1C3D56A3868B}" type="pres">
      <dgm:prSet presAssocID="{1EADB7D8-EB61-4CD2-AFF1-8600009D0C1A}" presName="compNode" presStyleCnt="0"/>
      <dgm:spPr/>
    </dgm:pt>
    <dgm:pt modelId="{5D650FB5-82B0-4E4C-833B-BD54B92F431A}" type="pres">
      <dgm:prSet presAssocID="{1EADB7D8-EB61-4CD2-AFF1-8600009D0C1A}" presName="iconBgRect" presStyleLbl="bgShp" presStyleIdx="0" presStyleCnt="5"/>
      <dgm:spPr/>
    </dgm:pt>
    <dgm:pt modelId="{0FABBF91-16AE-4729-A103-7FEE0AAA763C}" type="pres">
      <dgm:prSet presAssocID="{1EADB7D8-EB61-4CD2-AFF1-8600009D0C1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enn Diagram"/>
        </a:ext>
      </dgm:extLst>
    </dgm:pt>
    <dgm:pt modelId="{BE103D46-00FE-40E6-A9C2-115765B3DDD2}" type="pres">
      <dgm:prSet presAssocID="{1EADB7D8-EB61-4CD2-AFF1-8600009D0C1A}" presName="spaceRect" presStyleCnt="0"/>
      <dgm:spPr/>
    </dgm:pt>
    <dgm:pt modelId="{FF469B7D-A050-45BB-A11E-CCBAE34FF8E9}" type="pres">
      <dgm:prSet presAssocID="{1EADB7D8-EB61-4CD2-AFF1-8600009D0C1A}" presName="textRect" presStyleLbl="revTx" presStyleIdx="0" presStyleCnt="5">
        <dgm:presLayoutVars>
          <dgm:chMax val="1"/>
          <dgm:chPref val="1"/>
        </dgm:presLayoutVars>
      </dgm:prSet>
      <dgm:spPr/>
    </dgm:pt>
    <dgm:pt modelId="{00319581-0285-4A07-9B5A-E2539FFA1F81}" type="pres">
      <dgm:prSet presAssocID="{23D308B6-A591-48BA-9AD8-86648B34E216}" presName="sibTrans" presStyleLbl="sibTrans2D1" presStyleIdx="0" presStyleCnt="0"/>
      <dgm:spPr/>
    </dgm:pt>
    <dgm:pt modelId="{5133879E-3B6C-432B-BFA7-32B32BBDB73B}" type="pres">
      <dgm:prSet presAssocID="{6DF30616-DD30-4179-84BB-02508971A8DA}" presName="compNode" presStyleCnt="0"/>
      <dgm:spPr/>
    </dgm:pt>
    <dgm:pt modelId="{6337CBDB-EDE5-4CFB-877F-ED334CC7B97F}" type="pres">
      <dgm:prSet presAssocID="{6DF30616-DD30-4179-84BB-02508971A8DA}" presName="iconBgRect" presStyleLbl="bgShp" presStyleIdx="1" presStyleCnt="5"/>
      <dgm:spPr/>
    </dgm:pt>
    <dgm:pt modelId="{2B78A929-FF4E-4971-8FB7-F5B52FDBEA16}" type="pres">
      <dgm:prSet presAssocID="{6DF30616-DD30-4179-84BB-02508971A8D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urban scene"/>
        </a:ext>
      </dgm:extLst>
    </dgm:pt>
    <dgm:pt modelId="{F8F80FE8-A680-488D-8732-69A16C4FED6E}" type="pres">
      <dgm:prSet presAssocID="{6DF30616-DD30-4179-84BB-02508971A8DA}" presName="spaceRect" presStyleCnt="0"/>
      <dgm:spPr/>
    </dgm:pt>
    <dgm:pt modelId="{9865751C-C8A9-49D8-9336-6CD655F6C481}" type="pres">
      <dgm:prSet presAssocID="{6DF30616-DD30-4179-84BB-02508971A8DA}" presName="textRect" presStyleLbl="revTx" presStyleIdx="1" presStyleCnt="5">
        <dgm:presLayoutVars>
          <dgm:chMax val="1"/>
          <dgm:chPref val="1"/>
        </dgm:presLayoutVars>
      </dgm:prSet>
      <dgm:spPr/>
    </dgm:pt>
    <dgm:pt modelId="{78458FBC-2B8F-4C58-BE56-97881FCA1491}" type="pres">
      <dgm:prSet presAssocID="{3E4EBC33-1312-4A17-B968-9F946551F6FC}" presName="sibTrans" presStyleLbl="sibTrans2D1" presStyleIdx="0" presStyleCnt="0"/>
      <dgm:spPr/>
    </dgm:pt>
    <dgm:pt modelId="{2FEF9D6D-4723-4324-9D2D-4AE4AC2F91C9}" type="pres">
      <dgm:prSet presAssocID="{909DD2F4-49B7-4BEA-B348-1A8E8BD637FE}" presName="compNode" presStyleCnt="0"/>
      <dgm:spPr/>
    </dgm:pt>
    <dgm:pt modelId="{0ED332DC-D68F-4662-8EF0-AA0B93DFA786}" type="pres">
      <dgm:prSet presAssocID="{909DD2F4-49B7-4BEA-B348-1A8E8BD637FE}" presName="iconBgRect" presStyleLbl="bgShp" presStyleIdx="2" presStyleCnt="5"/>
      <dgm:spPr/>
    </dgm:pt>
    <dgm:pt modelId="{4B0A25C2-5CD3-467F-82FC-86D8A6333132}" type="pres">
      <dgm:prSet presAssocID="{909DD2F4-49B7-4BEA-B348-1A8E8BD637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use"/>
        </a:ext>
      </dgm:extLst>
    </dgm:pt>
    <dgm:pt modelId="{CF69781B-C0D6-494D-80C7-EDBD7AF3D5A4}" type="pres">
      <dgm:prSet presAssocID="{909DD2F4-49B7-4BEA-B348-1A8E8BD637FE}" presName="spaceRect" presStyleCnt="0"/>
      <dgm:spPr/>
    </dgm:pt>
    <dgm:pt modelId="{40AE2883-1B7D-4073-9AA5-3F500253D095}" type="pres">
      <dgm:prSet presAssocID="{909DD2F4-49B7-4BEA-B348-1A8E8BD637FE}" presName="textRect" presStyleLbl="revTx" presStyleIdx="2" presStyleCnt="5">
        <dgm:presLayoutVars>
          <dgm:chMax val="1"/>
          <dgm:chPref val="1"/>
        </dgm:presLayoutVars>
      </dgm:prSet>
      <dgm:spPr/>
    </dgm:pt>
    <dgm:pt modelId="{6A8E5628-0F36-47E2-AFAA-6DFAC5FDEA1F}" type="pres">
      <dgm:prSet presAssocID="{CB9DDB48-5370-4CFC-9471-FD31609A4750}" presName="sibTrans" presStyleLbl="sibTrans2D1" presStyleIdx="0" presStyleCnt="0"/>
      <dgm:spPr/>
    </dgm:pt>
    <dgm:pt modelId="{F3BB12B2-D9BB-46F9-8FAC-89404662B9A2}" type="pres">
      <dgm:prSet presAssocID="{0771C671-4DF3-4FEB-9D10-871EC8D10431}" presName="compNode" presStyleCnt="0"/>
      <dgm:spPr/>
    </dgm:pt>
    <dgm:pt modelId="{21E60E35-72A0-438B-B251-D6EFED815CC1}" type="pres">
      <dgm:prSet presAssocID="{0771C671-4DF3-4FEB-9D10-871EC8D10431}" presName="iconBgRect" presStyleLbl="bgShp" presStyleIdx="3" presStyleCnt="5"/>
      <dgm:spPr/>
    </dgm:pt>
    <dgm:pt modelId="{FBF83DCE-2BEC-4A68-A71C-DC3076622EA7}" type="pres">
      <dgm:prSet presAssocID="{0771C671-4DF3-4FEB-9D10-871EC8D1043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1E98E182-47A4-4D3B-B956-FB95DBB82C70}" type="pres">
      <dgm:prSet presAssocID="{0771C671-4DF3-4FEB-9D10-871EC8D10431}" presName="spaceRect" presStyleCnt="0"/>
      <dgm:spPr/>
    </dgm:pt>
    <dgm:pt modelId="{BA000058-3005-45D2-AE3A-EA3FB0C5CE69}" type="pres">
      <dgm:prSet presAssocID="{0771C671-4DF3-4FEB-9D10-871EC8D10431}" presName="textRect" presStyleLbl="revTx" presStyleIdx="3" presStyleCnt="5">
        <dgm:presLayoutVars>
          <dgm:chMax val="1"/>
          <dgm:chPref val="1"/>
        </dgm:presLayoutVars>
      </dgm:prSet>
      <dgm:spPr/>
    </dgm:pt>
    <dgm:pt modelId="{A54EE5B7-0FDF-4457-98B3-810F2F8850AA}" type="pres">
      <dgm:prSet presAssocID="{96781088-5041-426F-92CD-692C27AB6A94}" presName="sibTrans" presStyleLbl="sibTrans2D1" presStyleIdx="0" presStyleCnt="0"/>
      <dgm:spPr/>
    </dgm:pt>
    <dgm:pt modelId="{35C92EF6-D935-450D-89B6-FC91FE28B8F2}" type="pres">
      <dgm:prSet presAssocID="{02654CE7-ACDD-4C85-9636-0F3CC75874D1}" presName="compNode" presStyleCnt="0"/>
      <dgm:spPr/>
    </dgm:pt>
    <dgm:pt modelId="{7CCBC305-A01F-4475-B350-7A7C6B661586}" type="pres">
      <dgm:prSet presAssocID="{02654CE7-ACDD-4C85-9636-0F3CC75874D1}" presName="iconBgRect" presStyleLbl="bgShp" presStyleIdx="4" presStyleCnt="5"/>
      <dgm:spPr/>
    </dgm:pt>
    <dgm:pt modelId="{4590DE29-188D-49FF-9784-71E8A2D798CE}" type="pres">
      <dgm:prSet presAssocID="{02654CE7-ACDD-4C85-9636-0F3CC75874D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ome"/>
        </a:ext>
      </dgm:extLst>
    </dgm:pt>
    <dgm:pt modelId="{0F070ED0-EF0A-4326-82D5-DFF88FB4D1BA}" type="pres">
      <dgm:prSet presAssocID="{02654CE7-ACDD-4C85-9636-0F3CC75874D1}" presName="spaceRect" presStyleCnt="0"/>
      <dgm:spPr/>
    </dgm:pt>
    <dgm:pt modelId="{3731ED8F-7033-45CF-A16E-D12DBB01A10A}" type="pres">
      <dgm:prSet presAssocID="{02654CE7-ACDD-4C85-9636-0F3CC75874D1}" presName="textRect" presStyleLbl="revTx" presStyleIdx="4" presStyleCnt="5">
        <dgm:presLayoutVars>
          <dgm:chMax val="1"/>
          <dgm:chPref val="1"/>
        </dgm:presLayoutVars>
      </dgm:prSet>
      <dgm:spPr/>
    </dgm:pt>
  </dgm:ptLst>
  <dgm:cxnLst>
    <dgm:cxn modelId="{1A715E03-63A2-4401-9959-F413D4E836D1}" type="presOf" srcId="{909DD2F4-49B7-4BEA-B348-1A8E8BD637FE}" destId="{40AE2883-1B7D-4073-9AA5-3F500253D095}" srcOrd="0" destOrd="0" presId="urn:microsoft.com/office/officeart/2018/2/layout/IconCircleList"/>
    <dgm:cxn modelId="{9BCA0E36-8B8B-4314-8FDC-CC03EA827C83}" type="presOf" srcId="{6DF30616-DD30-4179-84BB-02508971A8DA}" destId="{9865751C-C8A9-49D8-9336-6CD655F6C481}" srcOrd="0" destOrd="0" presId="urn:microsoft.com/office/officeart/2018/2/layout/IconCircleList"/>
    <dgm:cxn modelId="{2E8B6844-CCF2-47FB-BF7C-600BA2A22953}" srcId="{1E1BBFFF-D6E6-47CD-9D1E-FE66AEAE663C}" destId="{1EADB7D8-EB61-4CD2-AFF1-8600009D0C1A}" srcOrd="0" destOrd="0" parTransId="{B586AB44-8551-4FD9-B61D-E5D1DD596E17}" sibTransId="{23D308B6-A591-48BA-9AD8-86648B34E216}"/>
    <dgm:cxn modelId="{2269EC80-F61E-4FC7-8D43-D45F1AB13FA0}" type="presOf" srcId="{02654CE7-ACDD-4C85-9636-0F3CC75874D1}" destId="{3731ED8F-7033-45CF-A16E-D12DBB01A10A}" srcOrd="0" destOrd="0" presId="urn:microsoft.com/office/officeart/2018/2/layout/IconCircleList"/>
    <dgm:cxn modelId="{C8A2D287-B960-46C9-A0AB-64C68AB1CB90}" srcId="{1E1BBFFF-D6E6-47CD-9D1E-FE66AEAE663C}" destId="{6DF30616-DD30-4179-84BB-02508971A8DA}" srcOrd="1" destOrd="0" parTransId="{41241E67-0EAC-4939-A89C-FCE7DCF5BE30}" sibTransId="{3E4EBC33-1312-4A17-B968-9F946551F6FC}"/>
    <dgm:cxn modelId="{64693C93-5965-4247-9150-91EC8A6D5D9E}" type="presOf" srcId="{1E1BBFFF-D6E6-47CD-9D1E-FE66AEAE663C}" destId="{B32B445B-B0DB-4528-812F-ABC10B8B7771}" srcOrd="0" destOrd="0" presId="urn:microsoft.com/office/officeart/2018/2/layout/IconCircleList"/>
    <dgm:cxn modelId="{6D0396AA-D5DA-4C9C-963E-CEE5EC5EA6D4}" type="presOf" srcId="{CB9DDB48-5370-4CFC-9471-FD31609A4750}" destId="{6A8E5628-0F36-47E2-AFAA-6DFAC5FDEA1F}" srcOrd="0" destOrd="0" presId="urn:microsoft.com/office/officeart/2018/2/layout/IconCircleList"/>
    <dgm:cxn modelId="{542962AD-1A90-4575-B043-D7E9C9F92B3A}" srcId="{1E1BBFFF-D6E6-47CD-9D1E-FE66AEAE663C}" destId="{0771C671-4DF3-4FEB-9D10-871EC8D10431}" srcOrd="3" destOrd="0" parTransId="{120FBED6-F739-4753-BAF5-C3449E655B68}" sibTransId="{96781088-5041-426F-92CD-692C27AB6A94}"/>
    <dgm:cxn modelId="{F0A9EAAE-2564-4767-BDAE-5F989209BC77}" type="presOf" srcId="{96781088-5041-426F-92CD-692C27AB6A94}" destId="{A54EE5B7-0FDF-4457-98B3-810F2F8850AA}" srcOrd="0" destOrd="0" presId="urn:microsoft.com/office/officeart/2018/2/layout/IconCircleList"/>
    <dgm:cxn modelId="{EC5148B2-8EDE-4D34-92D4-BB3BCDA5D38B}" type="presOf" srcId="{1EADB7D8-EB61-4CD2-AFF1-8600009D0C1A}" destId="{FF469B7D-A050-45BB-A11E-CCBAE34FF8E9}" srcOrd="0" destOrd="0" presId="urn:microsoft.com/office/officeart/2018/2/layout/IconCircleList"/>
    <dgm:cxn modelId="{000714C1-65F5-42FE-9AF5-7A2E527C0D21}" type="presOf" srcId="{3E4EBC33-1312-4A17-B968-9F946551F6FC}" destId="{78458FBC-2B8F-4C58-BE56-97881FCA1491}" srcOrd="0" destOrd="0" presId="urn:microsoft.com/office/officeart/2018/2/layout/IconCircleList"/>
    <dgm:cxn modelId="{F742BCE0-CC09-47FE-A6DF-5C787D494902}" type="presOf" srcId="{0771C671-4DF3-4FEB-9D10-871EC8D10431}" destId="{BA000058-3005-45D2-AE3A-EA3FB0C5CE69}" srcOrd="0" destOrd="0" presId="urn:microsoft.com/office/officeart/2018/2/layout/IconCircleList"/>
    <dgm:cxn modelId="{3233ACEF-4380-4C9C-B652-B5C2A52A6F6D}" type="presOf" srcId="{23D308B6-A591-48BA-9AD8-86648B34E216}" destId="{00319581-0285-4A07-9B5A-E2539FFA1F81}" srcOrd="0" destOrd="0" presId="urn:microsoft.com/office/officeart/2018/2/layout/IconCircleList"/>
    <dgm:cxn modelId="{7AA7F6F3-23AB-44DB-B5EF-B4EE41F78E22}" srcId="{1E1BBFFF-D6E6-47CD-9D1E-FE66AEAE663C}" destId="{909DD2F4-49B7-4BEA-B348-1A8E8BD637FE}" srcOrd="2" destOrd="0" parTransId="{15CF8A4B-9EC6-4309-B57B-E6C2212C23CC}" sibTransId="{CB9DDB48-5370-4CFC-9471-FD31609A4750}"/>
    <dgm:cxn modelId="{D126ECF7-C6B9-49C2-943A-04A9D8D3322F}" srcId="{1E1BBFFF-D6E6-47CD-9D1E-FE66AEAE663C}" destId="{02654CE7-ACDD-4C85-9636-0F3CC75874D1}" srcOrd="4" destOrd="0" parTransId="{2BA9136F-D460-400C-8BC9-89B725166BA5}" sibTransId="{B5003750-58D0-44EA-B8D8-ECE6EBF0982B}"/>
    <dgm:cxn modelId="{C41F7386-A02C-4D70-A691-67B4BD83CA47}" type="presParOf" srcId="{B32B445B-B0DB-4528-812F-ABC10B8B7771}" destId="{BDA239C5-23D3-4143-8AD7-AD093E576631}" srcOrd="0" destOrd="0" presId="urn:microsoft.com/office/officeart/2018/2/layout/IconCircleList"/>
    <dgm:cxn modelId="{C270D9E1-299A-4412-8E48-91F835034D32}" type="presParOf" srcId="{BDA239C5-23D3-4143-8AD7-AD093E576631}" destId="{47D04332-6221-4228-8EB1-1C3D56A3868B}" srcOrd="0" destOrd="0" presId="urn:microsoft.com/office/officeart/2018/2/layout/IconCircleList"/>
    <dgm:cxn modelId="{77106B06-E470-4634-9F53-4B31578F8496}" type="presParOf" srcId="{47D04332-6221-4228-8EB1-1C3D56A3868B}" destId="{5D650FB5-82B0-4E4C-833B-BD54B92F431A}" srcOrd="0" destOrd="0" presId="urn:microsoft.com/office/officeart/2018/2/layout/IconCircleList"/>
    <dgm:cxn modelId="{040565D6-7C11-4944-9F6E-30B930A9F6F5}" type="presParOf" srcId="{47D04332-6221-4228-8EB1-1C3D56A3868B}" destId="{0FABBF91-16AE-4729-A103-7FEE0AAA763C}" srcOrd="1" destOrd="0" presId="urn:microsoft.com/office/officeart/2018/2/layout/IconCircleList"/>
    <dgm:cxn modelId="{2D72AA45-05FD-4076-8BA9-70E09BC24844}" type="presParOf" srcId="{47D04332-6221-4228-8EB1-1C3D56A3868B}" destId="{BE103D46-00FE-40E6-A9C2-115765B3DDD2}" srcOrd="2" destOrd="0" presId="urn:microsoft.com/office/officeart/2018/2/layout/IconCircleList"/>
    <dgm:cxn modelId="{2F9DF028-E35C-4529-B965-1B9C90E7EC03}" type="presParOf" srcId="{47D04332-6221-4228-8EB1-1C3D56A3868B}" destId="{FF469B7D-A050-45BB-A11E-CCBAE34FF8E9}" srcOrd="3" destOrd="0" presId="urn:microsoft.com/office/officeart/2018/2/layout/IconCircleList"/>
    <dgm:cxn modelId="{EDC18D23-6B8B-428A-8879-1667189B6833}" type="presParOf" srcId="{BDA239C5-23D3-4143-8AD7-AD093E576631}" destId="{00319581-0285-4A07-9B5A-E2539FFA1F81}" srcOrd="1" destOrd="0" presId="urn:microsoft.com/office/officeart/2018/2/layout/IconCircleList"/>
    <dgm:cxn modelId="{2DBA5E5B-6889-4547-A172-7F64864A3D78}" type="presParOf" srcId="{BDA239C5-23D3-4143-8AD7-AD093E576631}" destId="{5133879E-3B6C-432B-BFA7-32B32BBDB73B}" srcOrd="2" destOrd="0" presId="urn:microsoft.com/office/officeart/2018/2/layout/IconCircleList"/>
    <dgm:cxn modelId="{66971F66-5BC2-4ACE-9A3C-5305BA00337E}" type="presParOf" srcId="{5133879E-3B6C-432B-BFA7-32B32BBDB73B}" destId="{6337CBDB-EDE5-4CFB-877F-ED334CC7B97F}" srcOrd="0" destOrd="0" presId="urn:microsoft.com/office/officeart/2018/2/layout/IconCircleList"/>
    <dgm:cxn modelId="{14A04D59-4A25-4BB6-96A1-6E789659296B}" type="presParOf" srcId="{5133879E-3B6C-432B-BFA7-32B32BBDB73B}" destId="{2B78A929-FF4E-4971-8FB7-F5B52FDBEA16}" srcOrd="1" destOrd="0" presId="urn:microsoft.com/office/officeart/2018/2/layout/IconCircleList"/>
    <dgm:cxn modelId="{9A8C3F4F-5CB5-4AF3-9880-E4323726417B}" type="presParOf" srcId="{5133879E-3B6C-432B-BFA7-32B32BBDB73B}" destId="{F8F80FE8-A680-488D-8732-69A16C4FED6E}" srcOrd="2" destOrd="0" presId="urn:microsoft.com/office/officeart/2018/2/layout/IconCircleList"/>
    <dgm:cxn modelId="{9817FA3A-DB87-4BCF-B3BD-0CAEC3D25A96}" type="presParOf" srcId="{5133879E-3B6C-432B-BFA7-32B32BBDB73B}" destId="{9865751C-C8A9-49D8-9336-6CD655F6C481}" srcOrd="3" destOrd="0" presId="urn:microsoft.com/office/officeart/2018/2/layout/IconCircleList"/>
    <dgm:cxn modelId="{242ADBCA-C04B-4F1B-99D0-35D982EC88F5}" type="presParOf" srcId="{BDA239C5-23D3-4143-8AD7-AD093E576631}" destId="{78458FBC-2B8F-4C58-BE56-97881FCA1491}" srcOrd="3" destOrd="0" presId="urn:microsoft.com/office/officeart/2018/2/layout/IconCircleList"/>
    <dgm:cxn modelId="{87FDEA8F-8E74-40CD-8179-79E256875CFE}" type="presParOf" srcId="{BDA239C5-23D3-4143-8AD7-AD093E576631}" destId="{2FEF9D6D-4723-4324-9D2D-4AE4AC2F91C9}" srcOrd="4" destOrd="0" presId="urn:microsoft.com/office/officeart/2018/2/layout/IconCircleList"/>
    <dgm:cxn modelId="{BC5359B1-6997-4585-866C-51412CA8F960}" type="presParOf" srcId="{2FEF9D6D-4723-4324-9D2D-4AE4AC2F91C9}" destId="{0ED332DC-D68F-4662-8EF0-AA0B93DFA786}" srcOrd="0" destOrd="0" presId="urn:microsoft.com/office/officeart/2018/2/layout/IconCircleList"/>
    <dgm:cxn modelId="{8A4EE695-7269-4515-9CE9-FD66E587B56A}" type="presParOf" srcId="{2FEF9D6D-4723-4324-9D2D-4AE4AC2F91C9}" destId="{4B0A25C2-5CD3-467F-82FC-86D8A6333132}" srcOrd="1" destOrd="0" presId="urn:microsoft.com/office/officeart/2018/2/layout/IconCircleList"/>
    <dgm:cxn modelId="{532C1C56-0E03-421E-8676-E9498F1965CE}" type="presParOf" srcId="{2FEF9D6D-4723-4324-9D2D-4AE4AC2F91C9}" destId="{CF69781B-C0D6-494D-80C7-EDBD7AF3D5A4}" srcOrd="2" destOrd="0" presId="urn:microsoft.com/office/officeart/2018/2/layout/IconCircleList"/>
    <dgm:cxn modelId="{9D305D83-A8DE-4871-887B-B597D74FA2A7}" type="presParOf" srcId="{2FEF9D6D-4723-4324-9D2D-4AE4AC2F91C9}" destId="{40AE2883-1B7D-4073-9AA5-3F500253D095}" srcOrd="3" destOrd="0" presId="urn:microsoft.com/office/officeart/2018/2/layout/IconCircleList"/>
    <dgm:cxn modelId="{20D170FF-5E5F-4FAD-AA08-E7D4A00FCB0D}" type="presParOf" srcId="{BDA239C5-23D3-4143-8AD7-AD093E576631}" destId="{6A8E5628-0F36-47E2-AFAA-6DFAC5FDEA1F}" srcOrd="5" destOrd="0" presId="urn:microsoft.com/office/officeart/2018/2/layout/IconCircleList"/>
    <dgm:cxn modelId="{8472223C-EBC2-4BAD-8DEC-38F128703A0F}" type="presParOf" srcId="{BDA239C5-23D3-4143-8AD7-AD093E576631}" destId="{F3BB12B2-D9BB-46F9-8FAC-89404662B9A2}" srcOrd="6" destOrd="0" presId="urn:microsoft.com/office/officeart/2018/2/layout/IconCircleList"/>
    <dgm:cxn modelId="{6FCF9A9F-D898-4009-835C-E78B2890FAAC}" type="presParOf" srcId="{F3BB12B2-D9BB-46F9-8FAC-89404662B9A2}" destId="{21E60E35-72A0-438B-B251-D6EFED815CC1}" srcOrd="0" destOrd="0" presId="urn:microsoft.com/office/officeart/2018/2/layout/IconCircleList"/>
    <dgm:cxn modelId="{0593BFCF-FA5E-4BBA-AAE6-EA0344EE2EDF}" type="presParOf" srcId="{F3BB12B2-D9BB-46F9-8FAC-89404662B9A2}" destId="{FBF83DCE-2BEC-4A68-A71C-DC3076622EA7}" srcOrd="1" destOrd="0" presId="urn:microsoft.com/office/officeart/2018/2/layout/IconCircleList"/>
    <dgm:cxn modelId="{53E66804-F947-4562-96E3-3A65CC31D189}" type="presParOf" srcId="{F3BB12B2-D9BB-46F9-8FAC-89404662B9A2}" destId="{1E98E182-47A4-4D3B-B956-FB95DBB82C70}" srcOrd="2" destOrd="0" presId="urn:microsoft.com/office/officeart/2018/2/layout/IconCircleList"/>
    <dgm:cxn modelId="{9D1FFF40-F6C7-49F0-9CBF-9CE04F9405B8}" type="presParOf" srcId="{F3BB12B2-D9BB-46F9-8FAC-89404662B9A2}" destId="{BA000058-3005-45D2-AE3A-EA3FB0C5CE69}" srcOrd="3" destOrd="0" presId="urn:microsoft.com/office/officeart/2018/2/layout/IconCircleList"/>
    <dgm:cxn modelId="{D33A0AD4-095A-449B-816C-1B5C886A7E6A}" type="presParOf" srcId="{BDA239C5-23D3-4143-8AD7-AD093E576631}" destId="{A54EE5B7-0FDF-4457-98B3-810F2F8850AA}" srcOrd="7" destOrd="0" presId="urn:microsoft.com/office/officeart/2018/2/layout/IconCircleList"/>
    <dgm:cxn modelId="{BA956F9C-D7CB-4E71-85E0-071C9E857A10}" type="presParOf" srcId="{BDA239C5-23D3-4143-8AD7-AD093E576631}" destId="{35C92EF6-D935-450D-89B6-FC91FE28B8F2}" srcOrd="8" destOrd="0" presId="urn:microsoft.com/office/officeart/2018/2/layout/IconCircleList"/>
    <dgm:cxn modelId="{1C12511E-0029-4ED6-8AD3-25665EF80893}" type="presParOf" srcId="{35C92EF6-D935-450D-89B6-FC91FE28B8F2}" destId="{7CCBC305-A01F-4475-B350-7A7C6B661586}" srcOrd="0" destOrd="0" presId="urn:microsoft.com/office/officeart/2018/2/layout/IconCircleList"/>
    <dgm:cxn modelId="{EC8DBD59-750F-4BE9-8ADA-450B43C4D5BF}" type="presParOf" srcId="{35C92EF6-D935-450D-89B6-FC91FE28B8F2}" destId="{4590DE29-188D-49FF-9784-71E8A2D798CE}" srcOrd="1" destOrd="0" presId="urn:microsoft.com/office/officeart/2018/2/layout/IconCircleList"/>
    <dgm:cxn modelId="{9A7D39AC-EF12-4C91-9D03-5526AFCAD966}" type="presParOf" srcId="{35C92EF6-D935-450D-89B6-FC91FE28B8F2}" destId="{0F070ED0-EF0A-4326-82D5-DFF88FB4D1BA}" srcOrd="2" destOrd="0" presId="urn:microsoft.com/office/officeart/2018/2/layout/IconCircleList"/>
    <dgm:cxn modelId="{A1E01972-0AC5-4071-9613-28F01AC4EA83}" type="presParOf" srcId="{35C92EF6-D935-450D-89B6-FC91FE28B8F2}" destId="{3731ED8F-7033-45CF-A16E-D12DBB01A10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715E3-3D96-4415-B7BD-6827FB8DD11F}">
      <dsp:nvSpPr>
        <dsp:cNvPr id="0" name=""/>
        <dsp:cNvSpPr/>
      </dsp:nvSpPr>
      <dsp:spPr>
        <a:xfrm>
          <a:off x="0" y="25091"/>
          <a:ext cx="8596312" cy="722474"/>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Determines the house prices based on statistics.</a:t>
          </a:r>
          <a:endParaRPr lang="en-US" sz="1900" kern="1200"/>
        </a:p>
      </dsp:txBody>
      <dsp:txXfrm>
        <a:off x="35268" y="60359"/>
        <a:ext cx="8525776" cy="651938"/>
      </dsp:txXfrm>
    </dsp:sp>
    <dsp:sp modelId="{7EC98B06-6FCF-4592-A0E4-AA12F99BC8B4}">
      <dsp:nvSpPr>
        <dsp:cNvPr id="0" name=""/>
        <dsp:cNvSpPr/>
      </dsp:nvSpPr>
      <dsp:spPr>
        <a:xfrm>
          <a:off x="0" y="802286"/>
          <a:ext cx="8596312" cy="722474"/>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Prices vary depending on several factors like location, area, age, number of rooms, etc.</a:t>
          </a:r>
          <a:endParaRPr lang="en-US" sz="1900" kern="1200"/>
        </a:p>
      </dsp:txBody>
      <dsp:txXfrm>
        <a:off x="35268" y="837554"/>
        <a:ext cx="8525776" cy="651938"/>
      </dsp:txXfrm>
    </dsp:sp>
    <dsp:sp modelId="{332F11C0-F481-47D4-9A01-A98F27056307}">
      <dsp:nvSpPr>
        <dsp:cNvPr id="0" name=""/>
        <dsp:cNvSpPr/>
      </dsp:nvSpPr>
      <dsp:spPr>
        <a:xfrm>
          <a:off x="0" y="1579481"/>
          <a:ext cx="8596312" cy="722474"/>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Due to urbanization and industrialization, the cost of houses has significantly increased.</a:t>
          </a:r>
          <a:endParaRPr lang="en-US" sz="1900" kern="1200"/>
        </a:p>
      </dsp:txBody>
      <dsp:txXfrm>
        <a:off x="35268" y="1614749"/>
        <a:ext cx="8525776" cy="651938"/>
      </dsp:txXfrm>
    </dsp:sp>
    <dsp:sp modelId="{7997D76D-A127-4793-B02B-07464841BA70}">
      <dsp:nvSpPr>
        <dsp:cNvPr id="0" name=""/>
        <dsp:cNvSpPr/>
      </dsp:nvSpPr>
      <dsp:spPr>
        <a:xfrm>
          <a:off x="0" y="2356676"/>
          <a:ext cx="8596312" cy="722474"/>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The growth of the country's economy is significantly influenced by real estate, which plays a critical role in economic development.</a:t>
          </a:r>
          <a:endParaRPr lang="en-US" sz="1900" kern="1200"/>
        </a:p>
      </dsp:txBody>
      <dsp:txXfrm>
        <a:off x="35268" y="2391944"/>
        <a:ext cx="8525776" cy="651938"/>
      </dsp:txXfrm>
    </dsp:sp>
    <dsp:sp modelId="{BF3732D9-D5BA-4F43-8380-2F7FA2BEA797}">
      <dsp:nvSpPr>
        <dsp:cNvPr id="0" name=""/>
        <dsp:cNvSpPr/>
      </dsp:nvSpPr>
      <dsp:spPr>
        <a:xfrm>
          <a:off x="0" y="3133871"/>
          <a:ext cx="8596312" cy="722474"/>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Rising home prices are indicative of a strong economy, while declining home prices are indicative of a weak economy.</a:t>
          </a:r>
          <a:endParaRPr lang="en-US" sz="1900" kern="1200"/>
        </a:p>
      </dsp:txBody>
      <dsp:txXfrm>
        <a:off x="35268" y="3169139"/>
        <a:ext cx="8525776" cy="651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50FB5-82B0-4E4C-833B-BD54B92F431A}">
      <dsp:nvSpPr>
        <dsp:cNvPr id="0" name=""/>
        <dsp:cNvSpPr/>
      </dsp:nvSpPr>
      <dsp:spPr>
        <a:xfrm>
          <a:off x="1163156" y="35767"/>
          <a:ext cx="830070" cy="8300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ABBF91-16AE-4729-A103-7FEE0AAA763C}">
      <dsp:nvSpPr>
        <dsp:cNvPr id="0" name=""/>
        <dsp:cNvSpPr/>
      </dsp:nvSpPr>
      <dsp:spPr>
        <a:xfrm>
          <a:off x="1337470" y="210082"/>
          <a:ext cx="481441" cy="4814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469B7D-A050-45BB-A11E-CCBAE34FF8E9}">
      <dsp:nvSpPr>
        <dsp:cNvPr id="0" name=""/>
        <dsp:cNvSpPr/>
      </dsp:nvSpPr>
      <dsp:spPr>
        <a:xfrm>
          <a:off x="2171099" y="35767"/>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a:t>To find the relationship between the variables.</a:t>
          </a:r>
          <a:endParaRPr lang="en-US" sz="1200" kern="1200"/>
        </a:p>
      </dsp:txBody>
      <dsp:txXfrm>
        <a:off x="2171099" y="35767"/>
        <a:ext cx="1956595" cy="830070"/>
      </dsp:txXfrm>
    </dsp:sp>
    <dsp:sp modelId="{6337CBDB-EDE5-4CFB-877F-ED334CC7B97F}">
      <dsp:nvSpPr>
        <dsp:cNvPr id="0" name=""/>
        <dsp:cNvSpPr/>
      </dsp:nvSpPr>
      <dsp:spPr>
        <a:xfrm>
          <a:off x="4468616" y="35767"/>
          <a:ext cx="830070" cy="83007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8A929-FF4E-4971-8FB7-F5B52FDBEA16}">
      <dsp:nvSpPr>
        <dsp:cNvPr id="0" name=""/>
        <dsp:cNvSpPr/>
      </dsp:nvSpPr>
      <dsp:spPr>
        <a:xfrm>
          <a:off x="4642931" y="210082"/>
          <a:ext cx="481441" cy="4814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65751C-C8A9-49D8-9336-6CD655F6C481}">
      <dsp:nvSpPr>
        <dsp:cNvPr id="0" name=""/>
        <dsp:cNvSpPr/>
      </dsp:nvSpPr>
      <dsp:spPr>
        <a:xfrm>
          <a:off x="5476560" y="35767"/>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a:t>To develop a model for predicting the price of the homes with the available independent variables.</a:t>
          </a:r>
          <a:endParaRPr lang="en-US" sz="1200" kern="1200"/>
        </a:p>
      </dsp:txBody>
      <dsp:txXfrm>
        <a:off x="5476560" y="35767"/>
        <a:ext cx="1956595" cy="830070"/>
      </dsp:txXfrm>
    </dsp:sp>
    <dsp:sp modelId="{0ED332DC-D68F-4662-8EF0-AA0B93DFA786}">
      <dsp:nvSpPr>
        <dsp:cNvPr id="0" name=""/>
        <dsp:cNvSpPr/>
      </dsp:nvSpPr>
      <dsp:spPr>
        <a:xfrm>
          <a:off x="1163156" y="1525683"/>
          <a:ext cx="830070" cy="83007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A25C2-5CD3-467F-82FC-86D8A6333132}">
      <dsp:nvSpPr>
        <dsp:cNvPr id="0" name=""/>
        <dsp:cNvSpPr/>
      </dsp:nvSpPr>
      <dsp:spPr>
        <a:xfrm>
          <a:off x="1337470" y="1699997"/>
          <a:ext cx="481441" cy="4814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AE2883-1B7D-4073-9AA5-3F500253D095}">
      <dsp:nvSpPr>
        <dsp:cNvPr id="0" name=""/>
        <dsp:cNvSpPr/>
      </dsp:nvSpPr>
      <dsp:spPr>
        <a:xfrm>
          <a:off x="2171099" y="1525683"/>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a:t>To find the significance of the variables in predicting the price of the homes.</a:t>
          </a:r>
          <a:endParaRPr lang="en-US" sz="1200" kern="1200"/>
        </a:p>
      </dsp:txBody>
      <dsp:txXfrm>
        <a:off x="2171099" y="1525683"/>
        <a:ext cx="1956595" cy="830070"/>
      </dsp:txXfrm>
    </dsp:sp>
    <dsp:sp modelId="{21E60E35-72A0-438B-B251-D6EFED815CC1}">
      <dsp:nvSpPr>
        <dsp:cNvPr id="0" name=""/>
        <dsp:cNvSpPr/>
      </dsp:nvSpPr>
      <dsp:spPr>
        <a:xfrm>
          <a:off x="4468616" y="1525683"/>
          <a:ext cx="830070" cy="83007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F83DCE-2BEC-4A68-A71C-DC3076622EA7}">
      <dsp:nvSpPr>
        <dsp:cNvPr id="0" name=""/>
        <dsp:cNvSpPr/>
      </dsp:nvSpPr>
      <dsp:spPr>
        <a:xfrm>
          <a:off x="4642931" y="1699997"/>
          <a:ext cx="481441" cy="4814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000058-3005-45D2-AE3A-EA3FB0C5CE69}">
      <dsp:nvSpPr>
        <dsp:cNvPr id="0" name=""/>
        <dsp:cNvSpPr/>
      </dsp:nvSpPr>
      <dsp:spPr>
        <a:xfrm>
          <a:off x="5476560" y="1525683"/>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a:t>To find the exact variation of the prices based on the independent variables.</a:t>
          </a:r>
          <a:endParaRPr lang="en-US" sz="1200" kern="1200"/>
        </a:p>
      </dsp:txBody>
      <dsp:txXfrm>
        <a:off x="5476560" y="1525683"/>
        <a:ext cx="1956595" cy="830070"/>
      </dsp:txXfrm>
    </dsp:sp>
    <dsp:sp modelId="{7CCBC305-A01F-4475-B350-7A7C6B661586}">
      <dsp:nvSpPr>
        <dsp:cNvPr id="0" name=""/>
        <dsp:cNvSpPr/>
      </dsp:nvSpPr>
      <dsp:spPr>
        <a:xfrm>
          <a:off x="1163156" y="3015598"/>
          <a:ext cx="830070" cy="83007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90DE29-188D-49FF-9784-71E8A2D798CE}">
      <dsp:nvSpPr>
        <dsp:cNvPr id="0" name=""/>
        <dsp:cNvSpPr/>
      </dsp:nvSpPr>
      <dsp:spPr>
        <a:xfrm>
          <a:off x="1337470" y="3189913"/>
          <a:ext cx="481441" cy="4814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31ED8F-7033-45CF-A16E-D12DBB01A10A}">
      <dsp:nvSpPr>
        <dsp:cNvPr id="0" name=""/>
        <dsp:cNvSpPr/>
      </dsp:nvSpPr>
      <dsp:spPr>
        <a:xfrm>
          <a:off x="2171099" y="3015598"/>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a:t>To find how well the variables define the price of homes.</a:t>
          </a:r>
          <a:endParaRPr lang="en-US" sz="1200" kern="1200"/>
        </a:p>
      </dsp:txBody>
      <dsp:txXfrm>
        <a:off x="2171099" y="3015598"/>
        <a:ext cx="1956595" cy="8300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33D7A2-C585-48BF-BF8C-C21FDC051F77}" type="slidenum">
              <a:rPr lang="en-US" smtClean="0"/>
              <a:t>1</a:t>
            </a:fld>
            <a:endParaRPr lang="en-US" dirty="0"/>
          </a:p>
        </p:txBody>
      </p:sp>
    </p:spTree>
    <p:extLst>
      <p:ext uri="{BB962C8B-B14F-4D97-AF65-F5344CB8AC3E}">
        <p14:creationId xmlns:p14="http://schemas.microsoft.com/office/powerpoint/2010/main" val="3371312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3109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773823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507238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5620855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089362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037595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66533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33432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806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18903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736855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71870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2871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6039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4/29/2022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1219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4/29/2022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26489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B83234-995D-4149-8E1E-BC120E9070D5}" type="datetime1">
              <a:rPr lang="en-US" smtClean="0"/>
              <a:t>4/29/2022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33827948"/>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239520" y="873760"/>
            <a:ext cx="5428380" cy="3607491"/>
          </a:xfrm>
        </p:spPr>
        <p:txBody>
          <a:bodyPr vert="horz" lIns="91440" tIns="45720" rIns="91440" bIns="45720" rtlCol="0">
            <a:normAutofit fontScale="90000"/>
          </a:bodyPr>
          <a:lstStyle/>
          <a:p>
            <a:pPr algn="l"/>
            <a:r>
              <a:rPr lang="en-US" sz="4100" dirty="0"/>
              <a:t>Group: 10</a:t>
            </a:r>
            <a:br>
              <a:rPr lang="en-US" sz="4100" dirty="0"/>
            </a:br>
            <a:br>
              <a:rPr lang="en-US" sz="4100" dirty="0"/>
            </a:br>
            <a:r>
              <a:rPr lang="en-US" sz="4100" dirty="0"/>
              <a:t>COMMERCIAL HOUSE MARKETING ANALYSIS</a:t>
            </a:r>
            <a:br>
              <a:rPr lang="en-US" sz="4100" dirty="0"/>
            </a:br>
            <a:br>
              <a:rPr lang="en-US" sz="4100" dirty="0"/>
            </a:br>
            <a:r>
              <a:rPr lang="en-US" sz="4100" dirty="0"/>
              <a:t>BY</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3815324" y="4327330"/>
            <a:ext cx="6060196" cy="2845630"/>
          </a:xfrm>
        </p:spPr>
        <p:txBody>
          <a:bodyPr vert="horz" lIns="91440" tIns="45720" rIns="91440" bIns="45720" rtlCol="0">
            <a:noAutofit/>
          </a:bodyPr>
          <a:lstStyle/>
          <a:p>
            <a:pPr marL="384048" indent="-384048" algn="l">
              <a:lnSpc>
                <a:spcPct val="102000"/>
              </a:lnSpc>
              <a:spcAft>
                <a:spcPts val="200"/>
              </a:spcAft>
            </a:pPr>
            <a:r>
              <a:rPr lang="en-US" sz="1600" dirty="0">
                <a:solidFill>
                  <a:schemeClr val="tx1">
                    <a:lumMod val="95000"/>
                  </a:schemeClr>
                </a:solidFill>
                <a:latin typeface="Times New Roman" panose="02020603050405020304" pitchFamily="18" charset="0"/>
                <a:cs typeface="Times New Roman" panose="02020603050405020304" pitchFamily="18" charset="0"/>
              </a:rPr>
              <a:t>Akhil Kumar</a:t>
            </a:r>
          </a:p>
          <a:p>
            <a:pPr marL="384048" indent="-384048" algn="l">
              <a:lnSpc>
                <a:spcPct val="102000"/>
              </a:lnSpc>
              <a:spcAft>
                <a:spcPts val="200"/>
              </a:spcAft>
            </a:pPr>
            <a:r>
              <a:rPr lang="en-US" sz="1600" dirty="0">
                <a:solidFill>
                  <a:schemeClr val="tx1">
                    <a:lumMod val="95000"/>
                  </a:schemeClr>
                </a:solidFill>
                <a:latin typeface="Times New Roman" panose="02020603050405020304" pitchFamily="18" charset="0"/>
                <a:cs typeface="Times New Roman" panose="02020603050405020304" pitchFamily="18" charset="0"/>
              </a:rPr>
              <a:t>Pavan Chowdary</a:t>
            </a:r>
          </a:p>
          <a:p>
            <a:pPr marL="384048" indent="-384048" algn="l">
              <a:lnSpc>
                <a:spcPct val="102000"/>
              </a:lnSpc>
              <a:spcAft>
                <a:spcPts val="200"/>
              </a:spcAft>
            </a:pPr>
            <a:r>
              <a:rPr lang="en-US" sz="1600" dirty="0" err="1">
                <a:solidFill>
                  <a:schemeClr val="tx1">
                    <a:lumMod val="95000"/>
                  </a:schemeClr>
                </a:solidFill>
                <a:latin typeface="Times New Roman" panose="02020603050405020304" pitchFamily="18" charset="0"/>
                <a:cs typeface="Times New Roman" panose="02020603050405020304" pitchFamily="18" charset="0"/>
              </a:rPr>
              <a:t>ChandraSekhar</a:t>
            </a:r>
            <a:r>
              <a:rPr lang="en-US" sz="1600" dirty="0">
                <a:solidFill>
                  <a:schemeClr val="tx1">
                    <a:lumMod val="95000"/>
                  </a:schemeClr>
                </a:solidFill>
                <a:latin typeface="Times New Roman" panose="02020603050405020304" pitchFamily="18" charset="0"/>
                <a:cs typeface="Times New Roman" panose="02020603050405020304" pitchFamily="18" charset="0"/>
              </a:rPr>
              <a:t> Reddy</a:t>
            </a:r>
          </a:p>
          <a:p>
            <a:pPr marL="384048" indent="-384048" algn="l">
              <a:lnSpc>
                <a:spcPct val="102000"/>
              </a:lnSpc>
              <a:spcAft>
                <a:spcPts val="200"/>
              </a:spcAft>
            </a:pPr>
            <a:r>
              <a:rPr lang="en-US" sz="1600" dirty="0">
                <a:solidFill>
                  <a:schemeClr val="tx1">
                    <a:lumMod val="95000"/>
                  </a:schemeClr>
                </a:solidFill>
                <a:latin typeface="Times New Roman" panose="02020603050405020304" pitchFamily="18" charset="0"/>
                <a:cs typeface="Times New Roman" panose="02020603050405020304" pitchFamily="18" charset="0"/>
              </a:rPr>
              <a:t>Madhu Yadav</a:t>
            </a:r>
          </a:p>
          <a:p>
            <a:pPr marL="384048" indent="-384048" algn="l">
              <a:lnSpc>
                <a:spcPct val="102000"/>
              </a:lnSpc>
              <a:spcAft>
                <a:spcPts val="200"/>
              </a:spcAft>
            </a:pPr>
            <a:r>
              <a:rPr lang="en-US" sz="1600" dirty="0" err="1">
                <a:solidFill>
                  <a:schemeClr val="tx1">
                    <a:lumMod val="95000"/>
                  </a:schemeClr>
                </a:solidFill>
                <a:latin typeface="Times New Roman" panose="02020603050405020304" pitchFamily="18" charset="0"/>
                <a:cs typeface="Times New Roman" panose="02020603050405020304" pitchFamily="18" charset="0"/>
              </a:rPr>
              <a:t>Sravani</a:t>
            </a:r>
            <a:r>
              <a:rPr lang="en-US" sz="1600" dirty="0">
                <a:solidFill>
                  <a:schemeClr val="tx1">
                    <a:lumMod val="95000"/>
                  </a:schemeClr>
                </a:solidFill>
                <a:latin typeface="Times New Roman" panose="02020603050405020304" pitchFamily="18" charset="0"/>
                <a:cs typeface="Times New Roman" panose="02020603050405020304" pitchFamily="18" charset="0"/>
              </a:rPr>
              <a:t> </a:t>
            </a:r>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l="26573" r="28168"/>
          <a:stretch/>
        </p:blipFill>
        <p:spPr>
          <a:xfrm>
            <a:off x="7225748" y="10"/>
            <a:ext cx="4966252" cy="6857990"/>
          </a:xfrm>
          <a:prstGeom prst="rect">
            <a:avLst/>
          </a:prstGeom>
        </p:spPr>
      </p:pic>
    </p:spTree>
    <p:extLst>
      <p:ext uri="{BB962C8B-B14F-4D97-AF65-F5344CB8AC3E}">
        <p14:creationId xmlns:p14="http://schemas.microsoft.com/office/powerpoint/2010/main" val="7455761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4F92-F6DC-4529-8057-11A4C6F7E8B3}"/>
              </a:ext>
            </a:extLst>
          </p:cNvPr>
          <p:cNvSpPr>
            <a:spLocks noGrp="1"/>
          </p:cNvSpPr>
          <p:nvPr>
            <p:ph type="title"/>
          </p:nvPr>
        </p:nvSpPr>
        <p:spPr>
          <a:xfrm>
            <a:off x="1060704" y="637944"/>
            <a:ext cx="3493008" cy="644652"/>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Price VS Waterfront</a:t>
            </a:r>
          </a:p>
        </p:txBody>
      </p:sp>
      <p:sp>
        <p:nvSpPr>
          <p:cNvPr id="3" name="Content Placeholder 2">
            <a:extLst>
              <a:ext uri="{FF2B5EF4-FFF2-40B4-BE49-F238E27FC236}">
                <a16:creationId xmlns:a16="http://schemas.microsoft.com/office/drawing/2014/main" id="{F13D52EE-D0E4-4B3E-AE89-F2772D41234E}"/>
              </a:ext>
            </a:extLst>
          </p:cNvPr>
          <p:cNvSpPr>
            <a:spLocks noGrp="1"/>
          </p:cNvSpPr>
          <p:nvPr>
            <p:ph idx="1"/>
          </p:nvPr>
        </p:nvSpPr>
        <p:spPr/>
        <p:txBody>
          <a:bodyPr/>
          <a:lstStyle/>
          <a:p>
            <a:pPr marL="0" indent="0">
              <a:buNone/>
            </a:pPr>
            <a:endParaRPr lang="en-US" dirty="0"/>
          </a:p>
          <a:p>
            <a:endParaRPr lang="en-US" dirty="0"/>
          </a:p>
        </p:txBody>
      </p:sp>
      <p:sp>
        <p:nvSpPr>
          <p:cNvPr id="12" name="TextBox 11">
            <a:extLst>
              <a:ext uri="{FF2B5EF4-FFF2-40B4-BE49-F238E27FC236}">
                <a16:creationId xmlns:a16="http://schemas.microsoft.com/office/drawing/2014/main" id="{69C8F253-C806-4138-83B9-6C0A1DB22A6B}"/>
              </a:ext>
            </a:extLst>
          </p:cNvPr>
          <p:cNvSpPr txBox="1"/>
          <p:nvPr/>
        </p:nvSpPr>
        <p:spPr>
          <a:xfrm>
            <a:off x="1060704" y="5210569"/>
            <a:ext cx="10789920" cy="1106970"/>
          </a:xfrm>
          <a:prstGeom prst="rect">
            <a:avLst/>
          </a:prstGeom>
          <a:noFill/>
        </p:spPr>
        <p:txBody>
          <a:bodyPr wrap="square">
            <a:spAutoFit/>
          </a:bodyPr>
          <a:lstStyle/>
          <a:p>
            <a:pPr marL="0" marR="0" algn="just">
              <a:lnSpc>
                <a:spcPts val="2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Based on P value we can conclude that we can reject the null hypothesis.</a:t>
            </a:r>
          </a:p>
          <a:p>
            <a:pPr marL="0" marR="0" algn="just">
              <a:lnSpc>
                <a:spcPts val="2000"/>
              </a:lnSpc>
              <a:spcBef>
                <a:spcPts val="0"/>
              </a:spcBef>
              <a:spcAft>
                <a:spcPts val="0"/>
              </a:spcAft>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ts val="2000"/>
              </a:lnSpc>
              <a:spcBef>
                <a:spcPts val="0"/>
              </a:spcBef>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Limitations:</a:t>
            </a:r>
          </a:p>
          <a:p>
            <a:pPr marL="0" marR="0" algn="just">
              <a:lnSpc>
                <a:spcPts val="2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Similarly we have computed for other Nominal variables.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Chart, waterfall chart&#10;&#10;Description automatically generated">
            <a:extLst>
              <a:ext uri="{FF2B5EF4-FFF2-40B4-BE49-F238E27FC236}">
                <a16:creationId xmlns:a16="http://schemas.microsoft.com/office/drawing/2014/main" id="{6A3374DA-5AF3-4478-AC8C-EDDF1657F4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704" y="1857520"/>
            <a:ext cx="5731510" cy="2778125"/>
          </a:xfrm>
          <a:prstGeom prst="rect">
            <a:avLst/>
          </a:prstGeom>
          <a:noFill/>
          <a:ln>
            <a:noFill/>
          </a:ln>
        </p:spPr>
      </p:pic>
      <p:graphicFrame>
        <p:nvGraphicFramePr>
          <p:cNvPr id="5" name="Table 4">
            <a:extLst>
              <a:ext uri="{FF2B5EF4-FFF2-40B4-BE49-F238E27FC236}">
                <a16:creationId xmlns:a16="http://schemas.microsoft.com/office/drawing/2014/main" id="{633028AC-75D0-4D26-81C6-8D3960C5764C}"/>
              </a:ext>
            </a:extLst>
          </p:cNvPr>
          <p:cNvGraphicFramePr>
            <a:graphicFrameLocks noGrp="1"/>
          </p:cNvGraphicFramePr>
          <p:nvPr>
            <p:extLst>
              <p:ext uri="{D42A27DB-BD31-4B8C-83A1-F6EECF244321}">
                <p14:modId xmlns:p14="http://schemas.microsoft.com/office/powerpoint/2010/main" val="2127237098"/>
              </p:ext>
            </p:extLst>
          </p:nvPr>
        </p:nvGraphicFramePr>
        <p:xfrm>
          <a:off x="7103110" y="1857522"/>
          <a:ext cx="4829812" cy="2778123"/>
        </p:xfrm>
        <a:graphic>
          <a:graphicData uri="http://schemas.openxmlformats.org/drawingml/2006/table">
            <a:tbl>
              <a:tblPr>
                <a:tableStyleId>{5C22544A-7EE6-4342-B048-85BDC9FD1C3A}</a:tableStyleId>
              </a:tblPr>
              <a:tblGrid>
                <a:gridCol w="1064142">
                  <a:extLst>
                    <a:ext uri="{9D8B030D-6E8A-4147-A177-3AD203B41FA5}">
                      <a16:colId xmlns:a16="http://schemas.microsoft.com/office/drawing/2014/main" val="3375673253"/>
                    </a:ext>
                  </a:extLst>
                </a:gridCol>
                <a:gridCol w="920054">
                  <a:extLst>
                    <a:ext uri="{9D8B030D-6E8A-4147-A177-3AD203B41FA5}">
                      <a16:colId xmlns:a16="http://schemas.microsoft.com/office/drawing/2014/main" val="473103101"/>
                    </a:ext>
                  </a:extLst>
                </a:gridCol>
                <a:gridCol w="641854">
                  <a:extLst>
                    <a:ext uri="{9D8B030D-6E8A-4147-A177-3AD203B41FA5}">
                      <a16:colId xmlns:a16="http://schemas.microsoft.com/office/drawing/2014/main" val="113917294"/>
                    </a:ext>
                  </a:extLst>
                </a:gridCol>
                <a:gridCol w="920054">
                  <a:extLst>
                    <a:ext uri="{9D8B030D-6E8A-4147-A177-3AD203B41FA5}">
                      <a16:colId xmlns:a16="http://schemas.microsoft.com/office/drawing/2014/main" val="84927133"/>
                    </a:ext>
                  </a:extLst>
                </a:gridCol>
                <a:gridCol w="641854">
                  <a:extLst>
                    <a:ext uri="{9D8B030D-6E8A-4147-A177-3AD203B41FA5}">
                      <a16:colId xmlns:a16="http://schemas.microsoft.com/office/drawing/2014/main" val="4219142293"/>
                    </a:ext>
                  </a:extLst>
                </a:gridCol>
                <a:gridCol w="641854">
                  <a:extLst>
                    <a:ext uri="{9D8B030D-6E8A-4147-A177-3AD203B41FA5}">
                      <a16:colId xmlns:a16="http://schemas.microsoft.com/office/drawing/2014/main" val="3977527224"/>
                    </a:ext>
                  </a:extLst>
                </a:gridCol>
              </a:tblGrid>
              <a:tr h="497547">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Sum of Squares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df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Mean Square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Sig.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297476001"/>
                  </a:ext>
                </a:extLst>
              </a:tr>
              <a:tr h="760192">
                <a:tc>
                  <a:txBody>
                    <a:bodyPr/>
                    <a:lstStyle/>
                    <a:p>
                      <a:pPr marL="38100" marR="38100" algn="just">
                        <a:lnSpc>
                          <a:spcPts val="1600"/>
                        </a:lnSpc>
                        <a:spcBef>
                          <a:spcPts val="0"/>
                        </a:spcBef>
                        <a:spcAft>
                          <a:spcPts val="0"/>
                        </a:spcAft>
                      </a:pPr>
                      <a:r>
                        <a:rPr lang="en-US" sz="900">
                          <a:effectLst/>
                        </a:rPr>
                        <a:t>Between Groups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26902699969673.773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dirty="0">
                          <a:effectLst/>
                        </a:rPr>
                        <a:t>26902699969673.773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86.191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65579720"/>
                  </a:ext>
                </a:extLst>
              </a:tr>
              <a:tr h="760192">
                <a:tc>
                  <a:txBody>
                    <a:bodyPr/>
                    <a:lstStyle/>
                    <a:p>
                      <a:pPr marL="38100" marR="38100" algn="just">
                        <a:lnSpc>
                          <a:spcPts val="1600"/>
                        </a:lnSpc>
                        <a:spcBef>
                          <a:spcPts val="0"/>
                        </a:spcBef>
                        <a:spcAft>
                          <a:spcPts val="0"/>
                        </a:spcAft>
                      </a:pPr>
                      <a:r>
                        <a:rPr lang="en-US" sz="900">
                          <a:effectLst/>
                        </a:rPr>
                        <a:t>Within Groups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1435163420722076.200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4598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312127755702.931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51484545"/>
                  </a:ext>
                </a:extLst>
              </a:tr>
              <a:tr h="760192">
                <a:tc>
                  <a:txBody>
                    <a:bodyPr/>
                    <a:lstStyle/>
                    <a:p>
                      <a:pPr marL="38100" marR="38100" algn="just">
                        <a:lnSpc>
                          <a:spcPts val="1600"/>
                        </a:lnSpc>
                        <a:spcBef>
                          <a:spcPts val="0"/>
                        </a:spcBef>
                        <a:spcAft>
                          <a:spcPts val="0"/>
                        </a:spcAft>
                      </a:pPr>
                      <a:r>
                        <a:rPr lang="en-US" sz="900">
                          <a:effectLst/>
                        </a:rPr>
                        <a:t>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1462066120691750.000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4599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27583851"/>
                  </a:ext>
                </a:extLst>
              </a:tr>
            </a:tbl>
          </a:graphicData>
        </a:graphic>
      </p:graphicFrame>
      <p:sp>
        <p:nvSpPr>
          <p:cNvPr id="9" name="Title 1">
            <a:extLst>
              <a:ext uri="{FF2B5EF4-FFF2-40B4-BE49-F238E27FC236}">
                <a16:creationId xmlns:a16="http://schemas.microsoft.com/office/drawing/2014/main" id="{F24B5D0F-7829-41B4-BACC-3B7AD0FFEFA9}"/>
              </a:ext>
            </a:extLst>
          </p:cNvPr>
          <p:cNvSpPr txBox="1">
            <a:spLocks/>
          </p:cNvSpPr>
          <p:nvPr/>
        </p:nvSpPr>
        <p:spPr>
          <a:xfrm>
            <a:off x="7103110" y="1282596"/>
            <a:ext cx="3493008" cy="644652"/>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6403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4F92-F6DC-4529-8057-11A4C6F7E8B3}"/>
              </a:ext>
            </a:extLst>
          </p:cNvPr>
          <p:cNvSpPr>
            <a:spLocks noGrp="1"/>
          </p:cNvSpPr>
          <p:nvPr>
            <p:ph type="title"/>
          </p:nvPr>
        </p:nvSpPr>
        <p:spPr>
          <a:xfrm>
            <a:off x="589280" y="427802"/>
            <a:ext cx="9865360" cy="3626038"/>
          </a:xfrm>
        </p:spPr>
        <p:txBody>
          <a:bodyPr>
            <a:normAutofit/>
          </a:bodyPr>
          <a:lstStyle/>
          <a:p>
            <a:pPr marL="571500" indent="-571500">
              <a:buFont typeface="Wingdings" panose="05000000000000000000" pitchFamily="2" charset="2"/>
              <a:buChar char="Ø"/>
            </a:pPr>
            <a:r>
              <a:rPr lang="en-US" sz="4000" b="1" dirty="0">
                <a:solidFill>
                  <a:schemeClr val="tx1"/>
                </a:solidFill>
                <a:latin typeface="Times New Roman" panose="02020603050405020304" pitchFamily="18" charset="0"/>
                <a:cs typeface="Times New Roman" panose="02020603050405020304" pitchFamily="18" charset="0"/>
              </a:rPr>
              <a:t>Multiple Linear Regression</a:t>
            </a:r>
            <a:br>
              <a:rPr lang="en-US" sz="4000" b="1" dirty="0">
                <a:solidFill>
                  <a:schemeClr val="tx1">
                    <a:lumMod val="95000"/>
                  </a:schemeClr>
                </a:solidFill>
                <a:latin typeface="Times New Roman" panose="02020603050405020304" pitchFamily="18" charset="0"/>
                <a:cs typeface="Times New Roman" panose="02020603050405020304" pitchFamily="18" charset="0"/>
              </a:rPr>
            </a:br>
            <a:r>
              <a:rPr lang="en-US" sz="1800" dirty="0">
                <a:solidFill>
                  <a:schemeClr val="tx1">
                    <a:lumMod val="95000"/>
                  </a:schemeClr>
                </a:solidFill>
                <a:effectLst/>
                <a:latin typeface="Times New Roman" panose="02020603050405020304" pitchFamily="18" charset="0"/>
                <a:ea typeface="Times New Roman" panose="02020603050405020304" pitchFamily="18" charset="0"/>
              </a:rPr>
              <a:t>Multiple linear regression means the prediction of the variable using one or more independent variables. Multiple linear regression is performed to determine the significance of the model and coefficients.</a:t>
            </a:r>
            <a:br>
              <a:rPr lang="en-US" sz="4000" b="1" dirty="0">
                <a:solidFill>
                  <a:schemeClr val="tx1">
                    <a:lumMod val="95000"/>
                  </a:schemeClr>
                </a:solidFill>
                <a:latin typeface="Times New Roman" panose="02020603050405020304" pitchFamily="18" charset="0"/>
                <a:cs typeface="Times New Roman" panose="02020603050405020304" pitchFamily="18" charset="0"/>
              </a:rPr>
            </a:b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3D52EE-D0E4-4B3E-AE89-F2772D41234E}"/>
              </a:ext>
            </a:extLst>
          </p:cNvPr>
          <p:cNvSpPr>
            <a:spLocks noGrp="1"/>
          </p:cNvSpPr>
          <p:nvPr>
            <p:ph idx="1"/>
          </p:nvPr>
        </p:nvSpPr>
        <p:spPr/>
        <p:txBody>
          <a:bodyPr/>
          <a:lstStyle/>
          <a:p>
            <a:pPr marL="0" indent="0">
              <a:buNone/>
            </a:pPr>
            <a:endParaRPr lang="en-US" dirty="0"/>
          </a:p>
          <a:p>
            <a:endParaRPr lang="en-US" dirty="0"/>
          </a:p>
        </p:txBody>
      </p:sp>
      <p:sp>
        <p:nvSpPr>
          <p:cNvPr id="11" name="TextBox 10">
            <a:extLst>
              <a:ext uri="{FF2B5EF4-FFF2-40B4-BE49-F238E27FC236}">
                <a16:creationId xmlns:a16="http://schemas.microsoft.com/office/drawing/2014/main" id="{B9FD469A-49AC-444A-8D9C-A7A66947C6CF}"/>
              </a:ext>
            </a:extLst>
          </p:cNvPr>
          <p:cNvSpPr txBox="1"/>
          <p:nvPr/>
        </p:nvSpPr>
        <p:spPr>
          <a:xfrm>
            <a:off x="1648461" y="6056122"/>
            <a:ext cx="6182360" cy="374077"/>
          </a:xfrm>
          <a:prstGeom prst="rect">
            <a:avLst/>
          </a:prstGeom>
          <a:noFill/>
        </p:spPr>
        <p:txBody>
          <a:bodyPr wrap="square">
            <a:spAutoFit/>
          </a:bodyPr>
          <a:lstStyle/>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Price = 12954.242 + 251.950*</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sqft_living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Table&#10;&#10;Description automatically generated">
            <a:extLst>
              <a:ext uri="{FF2B5EF4-FFF2-40B4-BE49-F238E27FC236}">
                <a16:creationId xmlns:a16="http://schemas.microsoft.com/office/drawing/2014/main" id="{C14FA4C0-563C-4749-A555-0D286A481462}"/>
              </a:ext>
            </a:extLst>
          </p:cNvPr>
          <p:cNvPicPr>
            <a:picLocks noChangeAspect="1"/>
          </p:cNvPicPr>
          <p:nvPr/>
        </p:nvPicPr>
        <p:blipFill>
          <a:blip r:embed="rId2"/>
          <a:stretch>
            <a:fillRect/>
          </a:stretch>
        </p:blipFill>
        <p:spPr>
          <a:xfrm>
            <a:off x="829056" y="2473579"/>
            <a:ext cx="5943600" cy="2569210"/>
          </a:xfrm>
          <a:prstGeom prst="rect">
            <a:avLst/>
          </a:prstGeom>
        </p:spPr>
      </p:pic>
      <p:pic>
        <p:nvPicPr>
          <p:cNvPr id="8" name="Picture 7" descr="Table&#10;&#10;Description automatically generated">
            <a:extLst>
              <a:ext uri="{FF2B5EF4-FFF2-40B4-BE49-F238E27FC236}">
                <a16:creationId xmlns:a16="http://schemas.microsoft.com/office/drawing/2014/main" id="{36395AAF-CC91-44A4-BC05-2C31B80CFC0C}"/>
              </a:ext>
            </a:extLst>
          </p:cNvPr>
          <p:cNvPicPr>
            <a:picLocks noChangeAspect="1"/>
          </p:cNvPicPr>
          <p:nvPr/>
        </p:nvPicPr>
        <p:blipFill>
          <a:blip r:embed="rId3"/>
          <a:stretch>
            <a:fillRect/>
          </a:stretch>
        </p:blipFill>
        <p:spPr>
          <a:xfrm>
            <a:off x="6636639" y="2097278"/>
            <a:ext cx="5429250" cy="3702050"/>
          </a:xfrm>
          <a:prstGeom prst="rect">
            <a:avLst/>
          </a:prstGeom>
        </p:spPr>
      </p:pic>
    </p:spTree>
    <p:extLst>
      <p:ext uri="{BB962C8B-B14F-4D97-AF65-F5344CB8AC3E}">
        <p14:creationId xmlns:p14="http://schemas.microsoft.com/office/powerpoint/2010/main" val="3753167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4F92-F6DC-4529-8057-11A4C6F7E8B3}"/>
              </a:ext>
            </a:extLst>
          </p:cNvPr>
          <p:cNvSpPr>
            <a:spLocks noGrp="1"/>
          </p:cNvSpPr>
          <p:nvPr>
            <p:ph type="title"/>
          </p:nvPr>
        </p:nvSpPr>
        <p:spPr>
          <a:xfrm>
            <a:off x="318646" y="117539"/>
            <a:ext cx="9140314" cy="1436942"/>
          </a:xfrm>
        </p:spPr>
        <p:txBody>
          <a:bodyPr>
            <a:normAutofit/>
          </a:bodyPr>
          <a:lstStyle/>
          <a:p>
            <a:r>
              <a:rPr lang="en-US" sz="4000" b="1" dirty="0">
                <a:solidFill>
                  <a:schemeClr val="tx1"/>
                </a:solidFill>
                <a:latin typeface="Times New Roman" panose="02020603050405020304" pitchFamily="18" charset="0"/>
                <a:cs typeface="Times New Roman" panose="02020603050405020304" pitchFamily="18" charset="0"/>
              </a:rPr>
              <a:t>Stepwise Regression (Forward)</a:t>
            </a:r>
            <a:br>
              <a:rPr lang="en-US" sz="4000" b="1"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effectLst/>
                <a:latin typeface="Times New Roman" panose="02020603050405020304" pitchFamily="18" charset="0"/>
                <a:ea typeface="Times New Roman" panose="02020603050405020304" pitchFamily="18" charset="0"/>
              </a:rPr>
              <a:t>Stepwise regression is a step-by-step technique. In each step, either a variable is eliminated or added to the variables list based on specified. </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3D52EE-D0E4-4B3E-AE89-F2772D41234E}"/>
              </a:ext>
            </a:extLst>
          </p:cNvPr>
          <p:cNvSpPr>
            <a:spLocks noGrp="1"/>
          </p:cNvSpPr>
          <p:nvPr>
            <p:ph idx="1"/>
          </p:nvPr>
        </p:nvSpPr>
        <p:spPr/>
        <p:txBody>
          <a:bodyPr/>
          <a:lstStyle/>
          <a:p>
            <a:pPr marL="0" indent="0">
              <a:buNone/>
            </a:pPr>
            <a:endParaRPr lang="en-US" dirty="0"/>
          </a:p>
          <a:p>
            <a:endParaRPr lang="en-US" dirty="0"/>
          </a:p>
        </p:txBody>
      </p:sp>
      <p:sp>
        <p:nvSpPr>
          <p:cNvPr id="11" name="TextBox 10">
            <a:extLst>
              <a:ext uri="{FF2B5EF4-FFF2-40B4-BE49-F238E27FC236}">
                <a16:creationId xmlns:a16="http://schemas.microsoft.com/office/drawing/2014/main" id="{B9FD469A-49AC-444A-8D9C-A7A66947C6CF}"/>
              </a:ext>
            </a:extLst>
          </p:cNvPr>
          <p:cNvSpPr txBox="1"/>
          <p:nvPr/>
        </p:nvSpPr>
        <p:spPr>
          <a:xfrm>
            <a:off x="828288" y="5867400"/>
            <a:ext cx="6002280" cy="1335750"/>
          </a:xfrm>
          <a:prstGeom prst="rect">
            <a:avLst/>
          </a:prstGeom>
          <a:noFill/>
        </p:spPr>
        <p:txBody>
          <a:bodyPr wrap="square">
            <a:spAutoFit/>
          </a:bodyPr>
          <a:lstStyle/>
          <a:p>
            <a:pPr algn="just">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Price=4843303.400+249.898*(</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sqft_living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)-2540.488*(</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yr_built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)+40150.586(floors)-0.558(</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sqft_lot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)+1726.559(city) + 38105.787(bathrooms)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Table&#10;&#10;Description automatically generated">
            <a:extLst>
              <a:ext uri="{FF2B5EF4-FFF2-40B4-BE49-F238E27FC236}">
                <a16:creationId xmlns:a16="http://schemas.microsoft.com/office/drawing/2014/main" id="{E47CBB75-B877-4E61-A62B-3847C7207098}"/>
              </a:ext>
            </a:extLst>
          </p:cNvPr>
          <p:cNvPicPr>
            <a:picLocks noChangeAspect="1"/>
          </p:cNvPicPr>
          <p:nvPr/>
        </p:nvPicPr>
        <p:blipFill>
          <a:blip r:embed="rId2"/>
          <a:stretch>
            <a:fillRect/>
          </a:stretch>
        </p:blipFill>
        <p:spPr>
          <a:xfrm>
            <a:off x="1219200" y="1869577"/>
            <a:ext cx="4602660" cy="3997823"/>
          </a:xfrm>
          <a:prstGeom prst="rect">
            <a:avLst/>
          </a:prstGeom>
        </p:spPr>
      </p:pic>
      <p:pic>
        <p:nvPicPr>
          <p:cNvPr id="10" name="Picture 9" descr="Table&#10;&#10;Description automatically generated">
            <a:extLst>
              <a:ext uri="{FF2B5EF4-FFF2-40B4-BE49-F238E27FC236}">
                <a16:creationId xmlns:a16="http://schemas.microsoft.com/office/drawing/2014/main" id="{163591A8-6493-4E67-9E37-4CED91988E14}"/>
              </a:ext>
            </a:extLst>
          </p:cNvPr>
          <p:cNvPicPr>
            <a:picLocks noChangeAspect="1"/>
          </p:cNvPicPr>
          <p:nvPr/>
        </p:nvPicPr>
        <p:blipFill>
          <a:blip r:embed="rId3"/>
          <a:stretch>
            <a:fillRect/>
          </a:stretch>
        </p:blipFill>
        <p:spPr>
          <a:xfrm>
            <a:off x="6730747" y="1123112"/>
            <a:ext cx="4437125" cy="3710810"/>
          </a:xfrm>
          <a:prstGeom prst="rect">
            <a:avLst/>
          </a:prstGeom>
        </p:spPr>
      </p:pic>
      <p:pic>
        <p:nvPicPr>
          <p:cNvPr id="12" name="Picture 11" descr="Table&#10;&#10;Description automatically generated">
            <a:extLst>
              <a:ext uri="{FF2B5EF4-FFF2-40B4-BE49-F238E27FC236}">
                <a16:creationId xmlns:a16="http://schemas.microsoft.com/office/drawing/2014/main" id="{9183DAE1-08AC-4EE8-A99C-AC6994749299}"/>
              </a:ext>
            </a:extLst>
          </p:cNvPr>
          <p:cNvPicPr>
            <a:picLocks noChangeAspect="1"/>
          </p:cNvPicPr>
          <p:nvPr/>
        </p:nvPicPr>
        <p:blipFill>
          <a:blip r:embed="rId4"/>
          <a:stretch>
            <a:fillRect/>
          </a:stretch>
        </p:blipFill>
        <p:spPr>
          <a:xfrm>
            <a:off x="6730747" y="3201391"/>
            <a:ext cx="4437125" cy="3541318"/>
          </a:xfrm>
          <a:prstGeom prst="rect">
            <a:avLst/>
          </a:prstGeom>
        </p:spPr>
      </p:pic>
    </p:spTree>
    <p:extLst>
      <p:ext uri="{BB962C8B-B14F-4D97-AF65-F5344CB8AC3E}">
        <p14:creationId xmlns:p14="http://schemas.microsoft.com/office/powerpoint/2010/main" val="1086326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792F-570A-408A-9CFE-1C50DBDF0DE9}"/>
              </a:ext>
            </a:extLst>
          </p:cNvPr>
          <p:cNvSpPr>
            <a:spLocks noGrp="1"/>
          </p:cNvSpPr>
          <p:nvPr>
            <p:ph type="title"/>
          </p:nvPr>
        </p:nvSpPr>
        <p:spPr>
          <a:xfrm>
            <a:off x="967902" y="420623"/>
            <a:ext cx="6658194" cy="1088137"/>
          </a:xfrm>
        </p:spPr>
        <p:txBody>
          <a:bodyPr>
            <a:normAutofit fontScale="90000"/>
          </a:bodyPr>
          <a:lstStyle/>
          <a:p>
            <a:r>
              <a:rPr lang="en-US" sz="4400" b="1" dirty="0">
                <a:solidFill>
                  <a:schemeClr val="tx1"/>
                </a:solidFill>
                <a:latin typeface="Times New Roman" panose="02020603050405020304" pitchFamily="18" charset="0"/>
                <a:cs typeface="Times New Roman" panose="02020603050405020304" pitchFamily="18" charset="0"/>
              </a:rPr>
              <a:t>Stepwise Regression(Cont..)</a:t>
            </a:r>
            <a:endParaRPr lang="en-US" dirty="0"/>
          </a:p>
        </p:txBody>
      </p:sp>
      <p:pic>
        <p:nvPicPr>
          <p:cNvPr id="16" name="Content Placeholder 15" descr="Chart, line chart&#10;&#10;Description automatically generated">
            <a:extLst>
              <a:ext uri="{FF2B5EF4-FFF2-40B4-BE49-F238E27FC236}">
                <a16:creationId xmlns:a16="http://schemas.microsoft.com/office/drawing/2014/main" id="{8FFF7E77-F3F8-4E64-B601-ABFFD5ED74A4}"/>
              </a:ext>
            </a:extLst>
          </p:cNvPr>
          <p:cNvPicPr>
            <a:picLocks noGrp="1" noChangeAspect="1"/>
          </p:cNvPicPr>
          <p:nvPr>
            <p:ph idx="1"/>
          </p:nvPr>
        </p:nvPicPr>
        <p:blipFill>
          <a:blip r:embed="rId2"/>
          <a:stretch>
            <a:fillRect/>
          </a:stretch>
        </p:blipFill>
        <p:spPr>
          <a:xfrm>
            <a:off x="1554480" y="1824459"/>
            <a:ext cx="4370832" cy="3587836"/>
          </a:xfrm>
          <a:prstGeom prst="rect">
            <a:avLst/>
          </a:prstGeom>
        </p:spPr>
      </p:pic>
      <p:pic>
        <p:nvPicPr>
          <p:cNvPr id="19" name="Picture 18" descr="Chart, scatter chart&#10;&#10;Description automatically generated">
            <a:extLst>
              <a:ext uri="{FF2B5EF4-FFF2-40B4-BE49-F238E27FC236}">
                <a16:creationId xmlns:a16="http://schemas.microsoft.com/office/drawing/2014/main" id="{1F4D7D50-F04C-4602-B74E-EE8EB47C55E1}"/>
              </a:ext>
            </a:extLst>
          </p:cNvPr>
          <p:cNvPicPr>
            <a:picLocks noChangeAspect="1"/>
          </p:cNvPicPr>
          <p:nvPr/>
        </p:nvPicPr>
        <p:blipFill>
          <a:blip r:embed="rId3"/>
          <a:stretch>
            <a:fillRect/>
          </a:stretch>
        </p:blipFill>
        <p:spPr>
          <a:xfrm>
            <a:off x="6565392" y="1936621"/>
            <a:ext cx="4669536" cy="3281045"/>
          </a:xfrm>
          <a:prstGeom prst="rect">
            <a:avLst/>
          </a:prstGeom>
        </p:spPr>
      </p:pic>
    </p:spTree>
    <p:extLst>
      <p:ext uri="{BB962C8B-B14F-4D97-AF65-F5344CB8AC3E}">
        <p14:creationId xmlns:p14="http://schemas.microsoft.com/office/powerpoint/2010/main" val="4107635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3DBB-9F41-4A68-9E14-E8B03CE7993A}"/>
              </a:ext>
            </a:extLst>
          </p:cNvPr>
          <p:cNvSpPr>
            <a:spLocks noGrp="1"/>
          </p:cNvSpPr>
          <p:nvPr>
            <p:ph type="title"/>
          </p:nvPr>
        </p:nvSpPr>
        <p:spPr>
          <a:xfrm>
            <a:off x="5536734" y="609600"/>
            <a:ext cx="3737268" cy="1320800"/>
          </a:xfrm>
        </p:spPr>
        <p:txBody>
          <a:bodyPr>
            <a:normAutofit/>
          </a:bodyPr>
          <a:lstStyle/>
          <a:p>
            <a:r>
              <a:rPr lang="en-US"/>
              <a:t>Conclusion</a:t>
            </a:r>
            <a:endParaRPr lang="en-US" dirty="0"/>
          </a:p>
        </p:txBody>
      </p:sp>
      <p:sp>
        <p:nvSpPr>
          <p:cNvPr id="3" name="Content Placeholder 2">
            <a:extLst>
              <a:ext uri="{FF2B5EF4-FFF2-40B4-BE49-F238E27FC236}">
                <a16:creationId xmlns:a16="http://schemas.microsoft.com/office/drawing/2014/main" id="{25BF45E0-6459-417C-AA85-AE3D261D660C}"/>
              </a:ext>
            </a:extLst>
          </p:cNvPr>
          <p:cNvSpPr>
            <a:spLocks noGrp="1"/>
          </p:cNvSpPr>
          <p:nvPr>
            <p:ph idx="1"/>
          </p:nvPr>
        </p:nvSpPr>
        <p:spPr>
          <a:xfrm>
            <a:off x="5209563" y="2160589"/>
            <a:ext cx="4064439" cy="3880773"/>
          </a:xfrm>
        </p:spPr>
        <p:txBody>
          <a:bodyPr>
            <a:normAutofit/>
          </a:bodyPr>
          <a:lstStyle/>
          <a:p>
            <a:pPr marL="0" indent="0">
              <a:buNone/>
            </a:pPr>
            <a:r>
              <a:rPr lang="en-US"/>
              <a:t>Through correlation, we can explain the relationships between the variables. A step-wise regression model with the dependent variable as price, and all other significant variables as sqft, beds, vacant, and age as independent variables is the best way to accurately predict home prices. These independent variables account for 20 percent of the price volatility. Therefore, the regression model fits 20% of the data..</a:t>
            </a:r>
            <a:endParaRPr lang="en-US" dirty="0"/>
          </a:p>
        </p:txBody>
      </p:sp>
      <p:pic>
        <p:nvPicPr>
          <p:cNvPr id="12" name="Picture 11" descr="Magnifying glass showing decling performance">
            <a:extLst>
              <a:ext uri="{FF2B5EF4-FFF2-40B4-BE49-F238E27FC236}">
                <a16:creationId xmlns:a16="http://schemas.microsoft.com/office/drawing/2014/main" id="{83212CBA-6121-02CD-6A81-381F811165C7}"/>
              </a:ext>
            </a:extLst>
          </p:cNvPr>
          <p:cNvPicPr>
            <a:picLocks noChangeAspect="1"/>
          </p:cNvPicPr>
          <p:nvPr/>
        </p:nvPicPr>
        <p:blipFill rotWithShape="1">
          <a:blip r:embed="rId2"/>
          <a:srcRect l="8501" r="38988"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7" name="Isosceles Triangle 16">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57823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A1B-4792-4FB7-A164-0D0CC0870422}"/>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Introduction</a:t>
            </a:r>
          </a:p>
        </p:txBody>
      </p:sp>
      <p:graphicFrame>
        <p:nvGraphicFramePr>
          <p:cNvPr id="5" name="Content Placeholder 2">
            <a:extLst>
              <a:ext uri="{FF2B5EF4-FFF2-40B4-BE49-F238E27FC236}">
                <a16:creationId xmlns:a16="http://schemas.microsoft.com/office/drawing/2014/main" id="{0E1D6509-2728-44D2-3357-356D802EA34B}"/>
              </a:ext>
            </a:extLst>
          </p:cNvPr>
          <p:cNvGraphicFramePr>
            <a:graphicFrameLocks noGrp="1"/>
          </p:cNvGraphicFramePr>
          <p:nvPr>
            <p:ph idx="1"/>
            <p:extLst>
              <p:ext uri="{D42A27DB-BD31-4B8C-83A1-F6EECF244321}">
                <p14:modId xmlns:p14="http://schemas.microsoft.com/office/powerpoint/2010/main" val="2072649665"/>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61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A1B-4792-4FB7-A164-0D0CC0870422}"/>
              </a:ext>
            </a:extLst>
          </p:cNvPr>
          <p:cNvSpPr>
            <a:spLocks noGrp="1"/>
          </p:cNvSpPr>
          <p:nvPr>
            <p:ph type="title"/>
          </p:nvPr>
        </p:nvSpPr>
        <p:spPr/>
        <p:txBody>
          <a:bodyPr/>
          <a:lstStyle/>
          <a:p>
            <a:r>
              <a:rPr lang="en-US" b="1" dirty="0"/>
              <a:t>Abstract:</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BE7EC4-0753-4AF7-B3AF-631E9FC07CED}"/>
              </a:ext>
            </a:extLst>
          </p:cNvPr>
          <p:cNvSpPr>
            <a:spLocks noGrp="1"/>
          </p:cNvSpPr>
          <p:nvPr>
            <p:ph idx="1"/>
          </p:nvPr>
        </p:nvSpPr>
        <p:spPr>
          <a:xfrm>
            <a:off x="1371600" y="2075688"/>
            <a:ext cx="9601200" cy="358140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This data collection contains enough observations to allow for data partitioning, which may be necessary to answer a variety of research issues.</a:t>
            </a:r>
          </a:p>
          <a:p>
            <a:pPr marL="0" indent="0">
              <a:buNone/>
            </a:pPr>
            <a:r>
              <a:rPr lang="en-US" dirty="0">
                <a:latin typeface="Times New Roman" panose="02020603050405020304" pitchFamily="18" charset="0"/>
                <a:cs typeface="Times New Roman" panose="02020603050405020304" pitchFamily="18" charset="0"/>
              </a:rPr>
              <a:t>Commercial House marketing is a statistical measure of house pricing that takes into account a variety of factors such as price, bedrooms, bathrooms, </a:t>
            </a:r>
            <a:r>
              <a:rPr lang="en-US" dirty="0" err="1">
                <a:latin typeface="Times New Roman" panose="02020603050405020304" pitchFamily="18" charset="0"/>
                <a:cs typeface="Times New Roman" panose="02020603050405020304" pitchFamily="18" charset="0"/>
              </a:rPr>
              <a:t>sqft</a:t>
            </a:r>
            <a:r>
              <a:rPr lang="en-US" dirty="0">
                <a:latin typeface="Times New Roman" panose="02020603050405020304" pitchFamily="18" charset="0"/>
                <a:cs typeface="Times New Roman" panose="02020603050405020304" pitchFamily="18" charset="0"/>
              </a:rPr>
              <a:t> living, </a:t>
            </a:r>
            <a:r>
              <a:rPr lang="en-US" dirty="0" err="1">
                <a:latin typeface="Times New Roman" panose="02020603050405020304" pitchFamily="18" charset="0"/>
                <a:cs typeface="Times New Roman" panose="02020603050405020304" pitchFamily="18" charset="0"/>
              </a:rPr>
              <a:t>sqft</a:t>
            </a:r>
            <a:r>
              <a:rPr lang="en-US" dirty="0">
                <a:latin typeface="Times New Roman" panose="02020603050405020304" pitchFamily="18" charset="0"/>
                <a:cs typeface="Times New Roman" panose="02020603050405020304" pitchFamily="18" charset="0"/>
              </a:rPr>
              <a:t> lot, floors, water front, view, condition, year built, year renovated, street, city and country. All of these factors have a role in deciding the price of a home when it is sold or bought.</a:t>
            </a:r>
          </a:p>
          <a:p>
            <a:pPr marL="0" indent="0">
              <a:buNone/>
            </a:pPr>
            <a:r>
              <a:rPr lang="en-US" dirty="0">
                <a:latin typeface="Times New Roman" panose="02020603050405020304" pitchFamily="18" charset="0"/>
                <a:cs typeface="Times New Roman" panose="02020603050405020304" pitchFamily="18" charset="0"/>
              </a:rPr>
              <a:t>The price is the dependent or target variable, while all other elements are independent variables. The dataset contains the history values for the target variable.</a:t>
            </a:r>
            <a:r>
              <a:rPr lang="en-US" b="1" dirty="0">
                <a:latin typeface="Times New Roman" panose="02020603050405020304" pitchFamily="18" charset="0"/>
                <a:cs typeface="Times New Roman" panose="02020603050405020304" pitchFamily="18" charset="0"/>
              </a:rPr>
              <a:t> IBM SPSS </a:t>
            </a:r>
            <a:r>
              <a:rPr lang="en-US" dirty="0">
                <a:latin typeface="Times New Roman" panose="02020603050405020304" pitchFamily="18" charset="0"/>
                <a:cs typeface="Times New Roman" panose="02020603050405020304" pitchFamily="18" charset="0"/>
              </a:rPr>
              <a:t>was used for the analysis.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862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E8E0-A6BD-446A-9BF6-6FE836671DE9}"/>
              </a:ext>
            </a:extLst>
          </p:cNvPr>
          <p:cNvSpPr>
            <a:spLocks noGrp="1"/>
          </p:cNvSpPr>
          <p:nvPr>
            <p:ph type="title"/>
          </p:nvPr>
        </p:nvSpPr>
        <p:spPr>
          <a:xfrm>
            <a:off x="1333502" y="609600"/>
            <a:ext cx="8596668" cy="1320800"/>
          </a:xfrm>
        </p:spPr>
        <p:txBody>
          <a:bodyPr>
            <a:normAutofit/>
          </a:bodyPr>
          <a:lstStyle/>
          <a:p>
            <a:r>
              <a:rPr lang="en-US"/>
              <a:t>Roles:</a:t>
            </a:r>
            <a:endParaRPr lang="en-US" dirty="0"/>
          </a:p>
        </p:txBody>
      </p:sp>
      <p:sp>
        <p:nvSpPr>
          <p:cNvPr id="3" name="Content Placeholder 2">
            <a:extLst>
              <a:ext uri="{FF2B5EF4-FFF2-40B4-BE49-F238E27FC236}">
                <a16:creationId xmlns:a16="http://schemas.microsoft.com/office/drawing/2014/main" id="{55629688-F939-4F78-9B4B-12052CC76E86}"/>
              </a:ext>
            </a:extLst>
          </p:cNvPr>
          <p:cNvSpPr>
            <a:spLocks noGrp="1"/>
          </p:cNvSpPr>
          <p:nvPr>
            <p:ph idx="1"/>
          </p:nvPr>
        </p:nvSpPr>
        <p:spPr>
          <a:xfrm>
            <a:off x="1333502" y="2160589"/>
            <a:ext cx="8596668" cy="3880773"/>
          </a:xfrm>
        </p:spPr>
        <p:txBody>
          <a:bodyPr>
            <a:normAutofit/>
          </a:bodyPr>
          <a:lstStyle/>
          <a:p>
            <a:r>
              <a:rPr lang="en-US" dirty="0"/>
              <a:t>Determine the relationship between the variables.(Pavan Kumar)</a:t>
            </a:r>
          </a:p>
          <a:p>
            <a:r>
              <a:rPr lang="en-US" dirty="0"/>
              <a:t>Using the supplied independent variables, create a model for forecasting the price of properties.(Madhu Yadav)</a:t>
            </a:r>
          </a:p>
          <a:p>
            <a:r>
              <a:rPr lang="en-US" dirty="0"/>
              <a:t>To determine the importance of the variables in predicting property prices.(Akhil)</a:t>
            </a:r>
          </a:p>
          <a:p>
            <a:r>
              <a:rPr lang="en-US" dirty="0"/>
              <a:t>Use the independent variables to calculate the actual price variation</a:t>
            </a:r>
          </a:p>
          <a:p>
            <a:pPr marL="0" indent="0">
              <a:buNone/>
            </a:pPr>
            <a:r>
              <a:rPr lang="en-US" dirty="0"/>
              <a:t>								(Chandrasekhar )</a:t>
            </a:r>
          </a:p>
          <a:p>
            <a:r>
              <a:rPr lang="en-US" dirty="0"/>
              <a:t>Evaluate how well the variables predict property values. ( </a:t>
            </a:r>
            <a:r>
              <a:rPr lang="en-US" dirty="0" err="1"/>
              <a:t>Sravani</a:t>
            </a:r>
            <a:r>
              <a:rPr lang="en-US" dirty="0"/>
              <a: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09282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7C31-632F-418F-BDA5-CA9B6C323F1F}"/>
              </a:ext>
            </a:extLst>
          </p:cNvPr>
          <p:cNvSpPr>
            <a:spLocks noGrp="1"/>
          </p:cNvSpPr>
          <p:nvPr>
            <p:ph type="title"/>
          </p:nvPr>
        </p:nvSpPr>
        <p:spPr/>
        <p:txBody>
          <a:bodyPr>
            <a:normAutofit/>
          </a:bodyPr>
          <a:lstStyle/>
          <a:p>
            <a:r>
              <a:rPr lang="en-US" dirty="0"/>
              <a:t>Problem Statements</a:t>
            </a:r>
          </a:p>
        </p:txBody>
      </p:sp>
      <p:graphicFrame>
        <p:nvGraphicFramePr>
          <p:cNvPr id="5" name="Content Placeholder 2">
            <a:extLst>
              <a:ext uri="{FF2B5EF4-FFF2-40B4-BE49-F238E27FC236}">
                <a16:creationId xmlns:a16="http://schemas.microsoft.com/office/drawing/2014/main" id="{A26874E2-2113-1427-E747-9F113DF887BB}"/>
              </a:ext>
            </a:extLst>
          </p:cNvPr>
          <p:cNvGraphicFramePr>
            <a:graphicFrameLocks noGrp="1"/>
          </p:cNvGraphicFramePr>
          <p:nvPr>
            <p:ph idx="1"/>
            <p:extLst>
              <p:ext uri="{D42A27DB-BD31-4B8C-83A1-F6EECF244321}">
                <p14:modId xmlns:p14="http://schemas.microsoft.com/office/powerpoint/2010/main" val="1214728237"/>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9803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9C86-6104-40E4-9BFE-807E2C052D65}"/>
              </a:ext>
            </a:extLst>
          </p:cNvPr>
          <p:cNvSpPr>
            <a:spLocks noGrp="1"/>
          </p:cNvSpPr>
          <p:nvPr>
            <p:ph type="title"/>
          </p:nvPr>
        </p:nvSpPr>
        <p:spPr>
          <a:xfrm>
            <a:off x="1371600" y="685800"/>
            <a:ext cx="3282695" cy="1485900"/>
          </a:xfrm>
        </p:spPr>
        <p:txBody>
          <a:bodyPr>
            <a:normAutofit fontScale="90000"/>
          </a:bodyPr>
          <a:lstStyle/>
          <a:p>
            <a:r>
              <a:rPr lang="en-US" sz="3400" b="1">
                <a:latin typeface="Times New Roman" panose="02020603050405020304" pitchFamily="18" charset="0"/>
                <a:cs typeface="Times New Roman" panose="02020603050405020304" pitchFamily="18" charset="0"/>
              </a:rPr>
              <a:t>Data Analysis and business understanding</a:t>
            </a:r>
            <a:endParaRPr lang="en-US" sz="3400"/>
          </a:p>
        </p:txBody>
      </p:sp>
      <p:sp>
        <p:nvSpPr>
          <p:cNvPr id="3" name="Content Placeholder 2">
            <a:extLst>
              <a:ext uri="{FF2B5EF4-FFF2-40B4-BE49-F238E27FC236}">
                <a16:creationId xmlns:a16="http://schemas.microsoft.com/office/drawing/2014/main" id="{96B48DC4-5E3D-4D8E-8F0A-5FD809556C31}"/>
              </a:ext>
            </a:extLst>
          </p:cNvPr>
          <p:cNvSpPr>
            <a:spLocks noGrp="1"/>
          </p:cNvSpPr>
          <p:nvPr>
            <p:ph idx="1"/>
          </p:nvPr>
        </p:nvSpPr>
        <p:spPr>
          <a:xfrm>
            <a:off x="1371600" y="2286000"/>
            <a:ext cx="3282694" cy="3581400"/>
          </a:xfrm>
        </p:spPr>
        <p:txBody>
          <a:bodyPr>
            <a:normAutofit/>
          </a:bodyPr>
          <a:lstStyle/>
          <a:p>
            <a:r>
              <a:rPr lang="en-US" sz="1600">
                <a:latin typeface="Times New Roman" panose="02020603050405020304" pitchFamily="18" charset="0"/>
                <a:cs typeface="Times New Roman" panose="02020603050405020304" pitchFamily="18" charset="0"/>
              </a:rPr>
              <a:t>The whole project is based on the SPSS platform. This includes 6 phases.</a:t>
            </a:r>
          </a:p>
          <a:p>
            <a:r>
              <a:rPr lang="en-US" sz="1600">
                <a:latin typeface="Times New Roman" panose="02020603050405020304" pitchFamily="18" charset="0"/>
                <a:cs typeface="Times New Roman" panose="02020603050405020304" pitchFamily="18" charset="0"/>
              </a:rPr>
              <a:t>This method is used for planning, analyzing, organizing, and implementing the project.</a:t>
            </a:r>
          </a:p>
          <a:p>
            <a:r>
              <a:rPr lang="en-US" sz="1600">
                <a:latin typeface="Times New Roman" panose="02020603050405020304" pitchFamily="18" charset="0"/>
                <a:cs typeface="Times New Roman" panose="02020603050405020304" pitchFamily="18" charset="0"/>
              </a:rPr>
              <a:t>P</a:t>
            </a:r>
            <a:r>
              <a:rPr lang="en-US" sz="1600" b="0" i="0" u="none" strike="noStrike">
                <a:effectLst/>
                <a:latin typeface="Times New Roman" panose="02020603050405020304" pitchFamily="18" charset="0"/>
                <a:cs typeface="Times New Roman" panose="02020603050405020304" pitchFamily="18" charset="0"/>
              </a:rPr>
              <a:t>rimary goal- predict the prices of the homes</a:t>
            </a:r>
          </a:p>
          <a:p>
            <a:r>
              <a:rPr lang="en-US" sz="1600" b="0" i="0" u="none" strike="noStrike">
                <a:effectLst/>
                <a:latin typeface="Times New Roman" panose="02020603050405020304" pitchFamily="18" charset="0"/>
                <a:cs typeface="Times New Roman" panose="02020603050405020304" pitchFamily="18" charset="0"/>
              </a:rPr>
              <a:t>Based on the obtained results, one can calibrate the business strategies in order to meet the certain predefined price levels</a:t>
            </a:r>
            <a:endParaRPr lang="en-US" sz="1600">
              <a:latin typeface="Times New Roman" panose="02020603050405020304" pitchFamily="18" charset="0"/>
              <a:cs typeface="Times New Roman" panose="02020603050405020304" pitchFamily="18" charset="0"/>
            </a:endParaRPr>
          </a:p>
          <a:p>
            <a:endParaRPr lang="en-US" sz="1600"/>
          </a:p>
        </p:txBody>
      </p:sp>
      <p:pic>
        <p:nvPicPr>
          <p:cNvPr id="8" name="Picture 7" descr="Diagram&#10;&#10;Description automatically generated">
            <a:extLst>
              <a:ext uri="{FF2B5EF4-FFF2-40B4-BE49-F238E27FC236}">
                <a16:creationId xmlns:a16="http://schemas.microsoft.com/office/drawing/2014/main" id="{8605200C-21D3-4298-B8C2-7818EDCFCBCD}"/>
              </a:ext>
            </a:extLst>
          </p:cNvPr>
          <p:cNvPicPr>
            <a:picLocks noChangeAspect="1"/>
          </p:cNvPicPr>
          <p:nvPr/>
        </p:nvPicPr>
        <p:blipFill>
          <a:blip r:embed="rId2"/>
          <a:stretch>
            <a:fillRect/>
          </a:stretch>
        </p:blipFill>
        <p:spPr>
          <a:xfrm>
            <a:off x="5447213" y="1293340"/>
            <a:ext cx="5068387" cy="4705123"/>
          </a:xfrm>
          <a:prstGeom prst="rect">
            <a:avLst/>
          </a:prstGeom>
        </p:spPr>
      </p:pic>
    </p:spTree>
    <p:extLst>
      <p:ext uri="{BB962C8B-B14F-4D97-AF65-F5344CB8AC3E}">
        <p14:creationId xmlns:p14="http://schemas.microsoft.com/office/powerpoint/2010/main" val="172720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4F92-F6DC-4529-8057-11A4C6F7E8B3}"/>
              </a:ext>
            </a:extLst>
          </p:cNvPr>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Data Understanding and Preparation</a:t>
            </a:r>
          </a:p>
        </p:txBody>
      </p:sp>
      <p:sp>
        <p:nvSpPr>
          <p:cNvPr id="3" name="Content Placeholder 2">
            <a:extLst>
              <a:ext uri="{FF2B5EF4-FFF2-40B4-BE49-F238E27FC236}">
                <a16:creationId xmlns:a16="http://schemas.microsoft.com/office/drawing/2014/main" id="{F13D52EE-D0E4-4B3E-AE89-F2772D41234E}"/>
              </a:ext>
            </a:extLst>
          </p:cNvPr>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The dataset does not require any cleaning. </a:t>
            </a:r>
          </a:p>
          <a:p>
            <a:r>
              <a:rPr lang="en-US" sz="2000" dirty="0">
                <a:latin typeface="Times New Roman" panose="02020603050405020304" pitchFamily="18" charset="0"/>
                <a:cs typeface="Times New Roman" panose="02020603050405020304" pitchFamily="18" charset="0"/>
              </a:rPr>
              <a:t>When we upload the file, </a:t>
            </a:r>
            <a:r>
              <a:rPr lang="en-US" sz="2000" b="0" i="0" u="none" strike="noStrike" dirty="0">
                <a:effectLst/>
                <a:latin typeface="Times New Roman" panose="02020603050405020304" pitchFamily="18" charset="0"/>
                <a:cs typeface="Times New Roman" panose="02020603050405020304" pitchFamily="18" charset="0"/>
              </a:rPr>
              <a:t>it automatically takes the measure of variables beds and baths as nominal, but the values of these attributes are discrete integer values.</a:t>
            </a:r>
          </a:p>
          <a:p>
            <a:endParaRPr lang="en-US" dirty="0"/>
          </a:p>
          <a:p>
            <a:endParaRPr lang="en-US" dirty="0"/>
          </a:p>
        </p:txBody>
      </p:sp>
      <p:pic>
        <p:nvPicPr>
          <p:cNvPr id="5" name="Picture 4">
            <a:extLst>
              <a:ext uri="{FF2B5EF4-FFF2-40B4-BE49-F238E27FC236}">
                <a16:creationId xmlns:a16="http://schemas.microsoft.com/office/drawing/2014/main" id="{C01969B6-3145-4754-AF81-830A31D88776}"/>
              </a:ext>
            </a:extLst>
          </p:cNvPr>
          <p:cNvPicPr>
            <a:picLocks noChangeAspect="1"/>
          </p:cNvPicPr>
          <p:nvPr/>
        </p:nvPicPr>
        <p:blipFill>
          <a:blip r:embed="rId2"/>
          <a:stretch>
            <a:fillRect/>
          </a:stretch>
        </p:blipFill>
        <p:spPr>
          <a:xfrm>
            <a:off x="677334" y="3896229"/>
            <a:ext cx="8911811" cy="2540131"/>
          </a:xfrm>
          <a:prstGeom prst="rect">
            <a:avLst/>
          </a:prstGeom>
        </p:spPr>
      </p:pic>
    </p:spTree>
    <p:extLst>
      <p:ext uri="{BB962C8B-B14F-4D97-AF65-F5344CB8AC3E}">
        <p14:creationId xmlns:p14="http://schemas.microsoft.com/office/powerpoint/2010/main" val="1202637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4F92-F6DC-4529-8057-11A4C6F7E8B3}"/>
              </a:ext>
            </a:extLst>
          </p:cNvPr>
          <p:cNvSpPr>
            <a:spLocks noGrp="1"/>
          </p:cNvSpPr>
          <p:nvPr>
            <p:ph type="title"/>
          </p:nvPr>
        </p:nvSpPr>
        <p:spPr>
          <a:xfrm>
            <a:off x="203200" y="193041"/>
            <a:ext cx="9672320" cy="2123439"/>
          </a:xfrm>
        </p:spPr>
        <p:txBody>
          <a:bodyPr>
            <a:normAutofit fontScale="90000"/>
          </a:bodyPr>
          <a:lstStyle/>
          <a:p>
            <a:pPr marL="571500" indent="-571500">
              <a:buFont typeface="Wingdings" panose="05000000000000000000" pitchFamily="2" charset="2"/>
              <a:buChar char="Ø"/>
            </a:pPr>
            <a:r>
              <a:rPr lang="en-US" sz="4000" b="1" dirty="0">
                <a:solidFill>
                  <a:schemeClr val="tx1"/>
                </a:solidFill>
                <a:latin typeface="Times New Roman" panose="02020603050405020304" pitchFamily="18" charset="0"/>
                <a:cs typeface="Times New Roman" panose="02020603050405020304" pitchFamily="18" charset="0"/>
              </a:rPr>
              <a:t>Modeling Techniques: Linear Regressions</a:t>
            </a:r>
            <a:br>
              <a:rPr lang="en-US" sz="4000" b="1" dirty="0">
                <a:solidFill>
                  <a:schemeClr val="tx1"/>
                </a:solidFill>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As price is a targeted variable, correlation of price is drawn against all the other variables. Here, price is more strongly correlated with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sqft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living with a correlation coefficient of 0.430.So we are performing simple regression with price as dependent variable and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sqft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living as independent variable.</a:t>
            </a:r>
            <a:b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3D52EE-D0E4-4B3E-AE89-F2772D41234E}"/>
              </a:ext>
            </a:extLst>
          </p:cNvPr>
          <p:cNvSpPr>
            <a:spLocks noGrp="1"/>
          </p:cNvSpPr>
          <p:nvPr>
            <p:ph idx="1"/>
          </p:nvPr>
        </p:nvSpPr>
        <p:spPr/>
        <p:txBody>
          <a:bodyPr/>
          <a:lstStyle/>
          <a:p>
            <a:pPr marL="0" indent="0">
              <a:buNone/>
            </a:pPr>
            <a:endParaRPr lang="en-US" dirty="0"/>
          </a:p>
          <a:p>
            <a:endParaRPr lang="en-US" dirty="0"/>
          </a:p>
        </p:txBody>
      </p:sp>
      <p:pic>
        <p:nvPicPr>
          <p:cNvPr id="9" name="Picture 8" descr="Graphical user interface, application, table, Excel&#10;&#10;Description automatically generated">
            <a:extLst>
              <a:ext uri="{FF2B5EF4-FFF2-40B4-BE49-F238E27FC236}">
                <a16:creationId xmlns:a16="http://schemas.microsoft.com/office/drawing/2014/main" id="{D2CBA130-00A8-4330-B86A-D8678D036F08}"/>
              </a:ext>
            </a:extLst>
          </p:cNvPr>
          <p:cNvPicPr>
            <a:picLocks noChangeAspect="1"/>
          </p:cNvPicPr>
          <p:nvPr/>
        </p:nvPicPr>
        <p:blipFill>
          <a:blip r:embed="rId2"/>
          <a:stretch>
            <a:fillRect/>
          </a:stretch>
        </p:blipFill>
        <p:spPr>
          <a:xfrm>
            <a:off x="740663" y="2016442"/>
            <a:ext cx="6629401" cy="3729038"/>
          </a:xfrm>
          <a:prstGeom prst="rect">
            <a:avLst/>
          </a:prstGeom>
        </p:spPr>
      </p:pic>
      <p:pic>
        <p:nvPicPr>
          <p:cNvPr id="10" name="Picture 9" descr="Table, timeline&#10;&#10;Description automatically generated with medium confidence">
            <a:extLst>
              <a:ext uri="{FF2B5EF4-FFF2-40B4-BE49-F238E27FC236}">
                <a16:creationId xmlns:a16="http://schemas.microsoft.com/office/drawing/2014/main" id="{300E21FA-4C09-46C1-BA26-B6E02E9FFDEB}"/>
              </a:ext>
            </a:extLst>
          </p:cNvPr>
          <p:cNvPicPr>
            <a:picLocks noChangeAspect="1"/>
          </p:cNvPicPr>
          <p:nvPr/>
        </p:nvPicPr>
        <p:blipFill>
          <a:blip r:embed="rId3"/>
          <a:stretch>
            <a:fillRect/>
          </a:stretch>
        </p:blipFill>
        <p:spPr>
          <a:xfrm>
            <a:off x="7279640" y="2538412"/>
            <a:ext cx="4912360" cy="3989070"/>
          </a:xfrm>
          <a:prstGeom prst="rect">
            <a:avLst/>
          </a:prstGeom>
        </p:spPr>
      </p:pic>
      <p:sp>
        <p:nvSpPr>
          <p:cNvPr id="11" name="TextBox 10">
            <a:extLst>
              <a:ext uri="{FF2B5EF4-FFF2-40B4-BE49-F238E27FC236}">
                <a16:creationId xmlns:a16="http://schemas.microsoft.com/office/drawing/2014/main" id="{B9FD469A-49AC-444A-8D9C-A7A66947C6CF}"/>
              </a:ext>
            </a:extLst>
          </p:cNvPr>
          <p:cNvSpPr txBox="1"/>
          <p:nvPr/>
        </p:nvSpPr>
        <p:spPr>
          <a:xfrm>
            <a:off x="1648461" y="6056122"/>
            <a:ext cx="6182360" cy="374077"/>
          </a:xfrm>
          <a:prstGeom prst="rect">
            <a:avLst/>
          </a:prstGeom>
          <a:noFill/>
        </p:spPr>
        <p:txBody>
          <a:bodyPr wrap="square">
            <a:spAutoFit/>
          </a:bodyPr>
          <a:lstStyle/>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Price = 12954.242 + 251.950*</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sqft_living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128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4F92-F6DC-4529-8057-11A4C6F7E8B3}"/>
              </a:ext>
            </a:extLst>
          </p:cNvPr>
          <p:cNvSpPr>
            <a:spLocks noGrp="1"/>
          </p:cNvSpPr>
          <p:nvPr>
            <p:ph type="title"/>
          </p:nvPr>
        </p:nvSpPr>
        <p:spPr>
          <a:xfrm>
            <a:off x="1280160" y="685800"/>
            <a:ext cx="9601200" cy="1485900"/>
          </a:xfrm>
        </p:spPr>
        <p:txBody>
          <a:bodyPr>
            <a:normAutofit fontScale="90000"/>
          </a:bodyPr>
          <a:lstStyle/>
          <a:p>
            <a:r>
              <a:rPr lang="en-US" sz="4000" dirty="0" err="1">
                <a:solidFill>
                  <a:schemeClr val="tx1"/>
                </a:solidFill>
                <a:latin typeface="Times New Roman" panose="02020603050405020304" pitchFamily="18" charset="0"/>
                <a:cs typeface="Times New Roman" panose="02020603050405020304" pitchFamily="18" charset="0"/>
              </a:rPr>
              <a:t>Anova</a:t>
            </a:r>
            <a:r>
              <a:rPr lang="en-US" sz="4000" dirty="0">
                <a:solidFill>
                  <a:schemeClr val="tx1"/>
                </a:solidFill>
                <a:latin typeface="Times New Roman" panose="02020603050405020304" pitchFamily="18" charset="0"/>
                <a:cs typeface="Times New Roman" panose="02020603050405020304" pitchFamily="18" charset="0"/>
              </a:rPr>
              <a:t> :</a:t>
            </a:r>
            <a:br>
              <a:rPr lang="en-US" sz="4000" dirty="0">
                <a:solidFill>
                  <a:schemeClr val="tx1"/>
                </a:solidFill>
                <a:latin typeface="Times New Roman" panose="02020603050405020304" pitchFamily="18" charset="0"/>
                <a:cs typeface="Times New Roman" panose="02020603050405020304" pitchFamily="18" charset="0"/>
              </a:rPr>
            </a:br>
            <a:r>
              <a:rPr lang="en-US" sz="40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Tests are performed on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Bedrooms, waterfront, view, condition and city are compared with price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4000" dirty="0">
                <a:solidFill>
                  <a:schemeClr val="tx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F13D52EE-D0E4-4B3E-AE89-F2772D41234E}"/>
              </a:ext>
            </a:extLst>
          </p:cNvPr>
          <p:cNvSpPr>
            <a:spLocks noGrp="1"/>
          </p:cNvSpPr>
          <p:nvPr>
            <p:ph idx="1"/>
          </p:nvPr>
        </p:nvSpPr>
        <p:spPr/>
        <p:txBody>
          <a:bodyPr/>
          <a:lstStyle/>
          <a:p>
            <a:pPr marL="0" indent="0">
              <a:buNone/>
            </a:pPr>
            <a:endParaRPr lang="en-US" dirty="0"/>
          </a:p>
          <a:p>
            <a:r>
              <a:rPr lang="en-US" dirty="0"/>
              <a:t>Price vs Bedroom</a:t>
            </a:r>
          </a:p>
          <a:p>
            <a:endParaRPr lang="en-US" dirty="0"/>
          </a:p>
        </p:txBody>
      </p:sp>
      <p:pic>
        <p:nvPicPr>
          <p:cNvPr id="7" name="Picture 6" descr="Chart, histogram&#10;&#10;Description automatically generated">
            <a:extLst>
              <a:ext uri="{FF2B5EF4-FFF2-40B4-BE49-F238E27FC236}">
                <a16:creationId xmlns:a16="http://schemas.microsoft.com/office/drawing/2014/main" id="{0E125D10-3ACA-4F74-9D71-5F2E5B1C0421}"/>
              </a:ext>
            </a:extLst>
          </p:cNvPr>
          <p:cNvPicPr>
            <a:picLocks noChangeAspect="1"/>
          </p:cNvPicPr>
          <p:nvPr/>
        </p:nvPicPr>
        <p:blipFill>
          <a:blip r:embed="rId2"/>
          <a:stretch>
            <a:fillRect/>
          </a:stretch>
        </p:blipFill>
        <p:spPr>
          <a:xfrm>
            <a:off x="1579666" y="3459018"/>
            <a:ext cx="4516334" cy="2761038"/>
          </a:xfrm>
          <a:prstGeom prst="rect">
            <a:avLst/>
          </a:prstGeom>
        </p:spPr>
      </p:pic>
      <p:graphicFrame>
        <p:nvGraphicFramePr>
          <p:cNvPr id="4" name="Table 3">
            <a:extLst>
              <a:ext uri="{FF2B5EF4-FFF2-40B4-BE49-F238E27FC236}">
                <a16:creationId xmlns:a16="http://schemas.microsoft.com/office/drawing/2014/main" id="{36B67CFF-E0E1-44B6-BE3D-E84732C4E82A}"/>
              </a:ext>
            </a:extLst>
          </p:cNvPr>
          <p:cNvGraphicFramePr>
            <a:graphicFrameLocks noGrp="1"/>
          </p:cNvGraphicFramePr>
          <p:nvPr>
            <p:extLst>
              <p:ext uri="{D42A27DB-BD31-4B8C-83A1-F6EECF244321}">
                <p14:modId xmlns:p14="http://schemas.microsoft.com/office/powerpoint/2010/main" val="525185431"/>
              </p:ext>
            </p:extLst>
          </p:nvPr>
        </p:nvGraphicFramePr>
        <p:xfrm>
          <a:off x="5633027" y="3398982"/>
          <a:ext cx="4831773" cy="2582718"/>
        </p:xfrm>
        <a:graphic>
          <a:graphicData uri="http://schemas.openxmlformats.org/drawingml/2006/table">
            <a:tbl>
              <a:tblPr>
                <a:tableStyleId>{5C22544A-7EE6-4342-B048-85BDC9FD1C3A}</a:tableStyleId>
              </a:tblPr>
              <a:tblGrid>
                <a:gridCol w="1064575">
                  <a:extLst>
                    <a:ext uri="{9D8B030D-6E8A-4147-A177-3AD203B41FA5}">
                      <a16:colId xmlns:a16="http://schemas.microsoft.com/office/drawing/2014/main" val="487517854"/>
                    </a:ext>
                  </a:extLst>
                </a:gridCol>
                <a:gridCol w="920428">
                  <a:extLst>
                    <a:ext uri="{9D8B030D-6E8A-4147-A177-3AD203B41FA5}">
                      <a16:colId xmlns:a16="http://schemas.microsoft.com/office/drawing/2014/main" val="784987913"/>
                    </a:ext>
                  </a:extLst>
                </a:gridCol>
                <a:gridCol w="642114">
                  <a:extLst>
                    <a:ext uri="{9D8B030D-6E8A-4147-A177-3AD203B41FA5}">
                      <a16:colId xmlns:a16="http://schemas.microsoft.com/office/drawing/2014/main" val="1633402133"/>
                    </a:ext>
                  </a:extLst>
                </a:gridCol>
                <a:gridCol w="920428">
                  <a:extLst>
                    <a:ext uri="{9D8B030D-6E8A-4147-A177-3AD203B41FA5}">
                      <a16:colId xmlns:a16="http://schemas.microsoft.com/office/drawing/2014/main" val="358212940"/>
                    </a:ext>
                  </a:extLst>
                </a:gridCol>
                <a:gridCol w="642114">
                  <a:extLst>
                    <a:ext uri="{9D8B030D-6E8A-4147-A177-3AD203B41FA5}">
                      <a16:colId xmlns:a16="http://schemas.microsoft.com/office/drawing/2014/main" val="2552140756"/>
                    </a:ext>
                  </a:extLst>
                </a:gridCol>
                <a:gridCol w="642114">
                  <a:extLst>
                    <a:ext uri="{9D8B030D-6E8A-4147-A177-3AD203B41FA5}">
                      <a16:colId xmlns:a16="http://schemas.microsoft.com/office/drawing/2014/main" val="2601416721"/>
                    </a:ext>
                  </a:extLst>
                </a:gridCol>
              </a:tblGrid>
              <a:tr h="220860">
                <a:tc gridSpan="6">
                  <a:txBody>
                    <a:bodyPr/>
                    <a:lstStyle/>
                    <a:p>
                      <a:pPr marL="38100" marR="38100" algn="just">
                        <a:lnSpc>
                          <a:spcPts val="1600"/>
                        </a:lnSpc>
                        <a:spcBef>
                          <a:spcPts val="0"/>
                        </a:spcBef>
                        <a:spcAft>
                          <a:spcPts val="0"/>
                        </a:spcAft>
                      </a:pPr>
                      <a:r>
                        <a:rPr lang="en-US" sz="1100">
                          <a:effectLst/>
                        </a:rPr>
                        <a:t>ANOVA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36627955"/>
                  </a:ext>
                </a:extLst>
              </a:tr>
              <a:tr h="213187">
                <a:tc gridSpan="6">
                  <a:txBody>
                    <a:bodyPr/>
                    <a:lstStyle/>
                    <a:p>
                      <a:pPr marL="0" marR="0" algn="just">
                        <a:lnSpc>
                          <a:spcPts val="1600"/>
                        </a:lnSpc>
                        <a:spcBef>
                          <a:spcPts val="0"/>
                        </a:spcBef>
                        <a:spcAft>
                          <a:spcPts val="0"/>
                        </a:spcAft>
                      </a:pPr>
                      <a:r>
                        <a:rPr lang="en-US" sz="900">
                          <a:effectLst/>
                        </a:rPr>
                        <a:t>price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85795843"/>
                  </a:ext>
                </a:extLst>
              </a:tr>
              <a:tr h="345755">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Sum of Squares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df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Mean Square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ts val="1600"/>
                        </a:lnSpc>
                        <a:spcBef>
                          <a:spcPts val="0"/>
                        </a:spcBef>
                        <a:spcAft>
                          <a:spcPts val="0"/>
                        </a:spcAft>
                      </a:pPr>
                      <a:r>
                        <a:rPr lang="en-US" sz="900">
                          <a:effectLst/>
                        </a:rPr>
                        <a:t>Sig.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43954099"/>
                  </a:ext>
                </a:extLst>
              </a:tr>
              <a:tr h="528271">
                <a:tc>
                  <a:txBody>
                    <a:bodyPr/>
                    <a:lstStyle/>
                    <a:p>
                      <a:pPr marL="38100" marR="38100" algn="just">
                        <a:lnSpc>
                          <a:spcPts val="1600"/>
                        </a:lnSpc>
                        <a:spcBef>
                          <a:spcPts val="0"/>
                        </a:spcBef>
                        <a:spcAft>
                          <a:spcPts val="0"/>
                        </a:spcAft>
                      </a:pPr>
                      <a:r>
                        <a:rPr lang="en-US" sz="900">
                          <a:effectLst/>
                        </a:rPr>
                        <a:t>Between Groups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62356559332612.650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6928506592512.517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22.720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445220807"/>
                  </a:ext>
                </a:extLst>
              </a:tr>
              <a:tr h="528271">
                <a:tc>
                  <a:txBody>
                    <a:bodyPr/>
                    <a:lstStyle/>
                    <a:p>
                      <a:pPr marL="38100" marR="38100" algn="just">
                        <a:lnSpc>
                          <a:spcPts val="1600"/>
                        </a:lnSpc>
                        <a:spcBef>
                          <a:spcPts val="0"/>
                        </a:spcBef>
                        <a:spcAft>
                          <a:spcPts val="0"/>
                        </a:spcAft>
                      </a:pPr>
                      <a:r>
                        <a:rPr lang="en-US" sz="900">
                          <a:effectLst/>
                        </a:rPr>
                        <a:t>Within Groups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1399709561359138.800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4590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dirty="0">
                          <a:effectLst/>
                        </a:rPr>
                        <a:t>304947616853.843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9129266"/>
                  </a:ext>
                </a:extLst>
              </a:tr>
              <a:tr h="528271">
                <a:tc>
                  <a:txBody>
                    <a:bodyPr/>
                    <a:lstStyle/>
                    <a:p>
                      <a:pPr marL="38100" marR="38100" algn="just">
                        <a:lnSpc>
                          <a:spcPts val="1600"/>
                        </a:lnSpc>
                        <a:spcBef>
                          <a:spcPts val="0"/>
                        </a:spcBef>
                        <a:spcAft>
                          <a:spcPts val="0"/>
                        </a:spcAft>
                      </a:pPr>
                      <a:r>
                        <a:rPr lang="en-US" sz="900">
                          <a:effectLst/>
                        </a:rPr>
                        <a:t>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1462066120691751.500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4599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99448485"/>
                  </a:ext>
                </a:extLst>
              </a:tr>
              <a:tr h="218103">
                <a:tc>
                  <a:txBody>
                    <a:bodyPr/>
                    <a:lstStyle/>
                    <a:p>
                      <a:pPr marL="0" marR="38100" algn="just">
                        <a:lnSpc>
                          <a:spcPts val="1600"/>
                        </a:lnSpc>
                        <a:spcBef>
                          <a:spcPts val="0"/>
                        </a:spcBef>
                        <a:spcAft>
                          <a:spcPts val="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ts val="1600"/>
                        </a:lnSpc>
                        <a:spcBef>
                          <a:spcPts val="0"/>
                        </a:spcBef>
                        <a:spcAft>
                          <a:spcPts val="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15819679"/>
                  </a:ext>
                </a:extLst>
              </a:tr>
            </a:tbl>
          </a:graphicData>
        </a:graphic>
      </p:graphicFrame>
      <p:sp>
        <p:nvSpPr>
          <p:cNvPr id="12" name="TextBox 11">
            <a:extLst>
              <a:ext uri="{FF2B5EF4-FFF2-40B4-BE49-F238E27FC236}">
                <a16:creationId xmlns:a16="http://schemas.microsoft.com/office/drawing/2014/main" id="{69C8F253-C806-4138-83B9-6C0A1DB22A6B}"/>
              </a:ext>
            </a:extLst>
          </p:cNvPr>
          <p:cNvSpPr txBox="1"/>
          <p:nvPr/>
        </p:nvSpPr>
        <p:spPr>
          <a:xfrm>
            <a:off x="1727200" y="6172200"/>
            <a:ext cx="6096000" cy="605294"/>
          </a:xfrm>
          <a:prstGeom prst="rect">
            <a:avLst/>
          </a:prstGeom>
          <a:noFill/>
        </p:spPr>
        <p:txBody>
          <a:bodyPr wrap="square">
            <a:spAutoFit/>
          </a:bodyPr>
          <a:lstStyle/>
          <a:p>
            <a:pPr marL="0" marR="0" algn="just">
              <a:lnSpc>
                <a:spcPts val="2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Based on P value we can conclude that we can reject the null hypothesis.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73994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1401</TotalTime>
  <Words>897</Words>
  <Application>Microsoft Office PowerPoint</Application>
  <PresentationFormat>Widescreen</PresentationFormat>
  <Paragraphs>113</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Times New Roman</vt:lpstr>
      <vt:lpstr>Trebuchet MS</vt:lpstr>
      <vt:lpstr>Wingdings</vt:lpstr>
      <vt:lpstr>Wingdings 3</vt:lpstr>
      <vt:lpstr>Facet</vt:lpstr>
      <vt:lpstr>Group: 10  COMMERCIAL HOUSE MARKETING ANALYSIS  BY</vt:lpstr>
      <vt:lpstr>Introduction</vt:lpstr>
      <vt:lpstr>Abstract:</vt:lpstr>
      <vt:lpstr>Roles:</vt:lpstr>
      <vt:lpstr>Problem Statements</vt:lpstr>
      <vt:lpstr>Data Analysis and business understanding</vt:lpstr>
      <vt:lpstr>Data Understanding and Preparation</vt:lpstr>
      <vt:lpstr>Modeling Techniques: Linear Regressions  As price is a targeted variable, correlation of price is drawn against all the other variables. Here, price is more strongly correlated with sqft living with a correlation coefficient of 0.430.So we are performing simple regression with price as dependent variable and sqft living as independent variable. </vt:lpstr>
      <vt:lpstr>Anova :  Tests are performed on Bedrooms, waterfront, view, condition and city are compared with price.  </vt:lpstr>
      <vt:lpstr>Price VS Waterfront</vt:lpstr>
      <vt:lpstr>Multiple Linear Regression Multiple linear regression means the prediction of the variable using one or more independent variables. Multiple linear regression is performed to determine the significance of the model and coefficients. </vt:lpstr>
      <vt:lpstr>Stepwise Regression (Forward) Stepwise regression is a step-by-step technique. In each step, either a variable is eliminated or added to the variables list based on specified. </vt:lpstr>
      <vt:lpstr>Stepwise Regression(Cont..)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Home Pricing  BY</dc:title>
  <dc:creator>Kapa, Chandra Sekhar Reddy</dc:creator>
  <cp:lastModifiedBy>Boorgam, Madhu Yadav</cp:lastModifiedBy>
  <cp:revision>9</cp:revision>
  <dcterms:created xsi:type="dcterms:W3CDTF">2022-04-27T23:21:35Z</dcterms:created>
  <dcterms:modified xsi:type="dcterms:W3CDTF">2022-04-29T20:45:55Z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